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y="6172200" cx="10972800"/>
  <p:notesSz cx="7010400" cy="92964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316" orient="horz"/>
        <p:guide pos="3050" orient="horz"/>
        <p:guide pos="3189" orient="horz"/>
        <p:guide pos="5455"/>
        <p:guide pos="975" orient="horz"/>
        <p:guide pos="3457"/>
      </p:guideLst>
    </p:cSldViewPr>
  </p:slideViewPr>
  <p:notesViewPr>
    <p:cSldViewPr snapToGrid="0">
      <p:cViewPr varScale="1">
        <p:scale>
          <a:sx n="100" d="100"/>
          <a:sy n="100" d="100"/>
        </p:scale>
        <p:origin x="0" y="0"/>
      </p:cViewPr>
      <p:guideLst>
        <p:guide pos="2928" orient="horz"/>
        <p:guide pos="2208"/>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10" type="dt"/>
          </p:nvPr>
        </p:nvSpPr>
        <p:spPr>
          <a:xfrm>
            <a:off x="330565" y="8831580"/>
            <a:ext cx="3037840" cy="464820"/>
          </a:xfrm>
          <a:prstGeom prst="rect">
            <a:avLst/>
          </a:prstGeom>
          <a:noFill/>
          <a:ln>
            <a:noFill/>
          </a:ln>
        </p:spPr>
        <p:txBody>
          <a:bodyPr anchorCtr="0" anchor="ctr" bIns="46575" lIns="93175" spcFirstLastPara="1" rIns="93175" wrap="square" tIns="46575">
            <a:noAutofit/>
          </a:bodyPr>
          <a:lstStyle>
            <a:lvl1pPr lvl="0" marR="0" rtl="0" algn="l">
              <a:spcBef>
                <a:spcPts val="0"/>
              </a:spcBef>
              <a:spcAft>
                <a:spcPts val="0"/>
              </a:spcAft>
              <a:buSzPts val="1400"/>
              <a:buNone/>
              <a:defRPr b="0" i="0" sz="1100" u="none" cap="none" strike="noStrike">
                <a:solidFill>
                  <a:schemeClr val="dk1"/>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 name="Google Shape;5;n"/>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lvl1pPr indent="-228600" lvl="0" marL="4572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1pPr>
            <a:lvl2pPr indent="-228600" lvl="1" marL="9144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2pPr>
            <a:lvl3pPr indent="-228600" lvl="2" marL="13716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3pPr>
            <a:lvl4pPr indent="-228600" lvl="3" marL="18288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4pPr>
            <a:lvl5pPr indent="-228600" lvl="4" marL="22860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6" name="Google Shape;6;n"/>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pic>
        <p:nvPicPr>
          <p:cNvPr id="7" name="Google Shape;7;n"/>
          <p:cNvPicPr preferRelativeResize="0"/>
          <p:nvPr/>
        </p:nvPicPr>
        <p:blipFill rotWithShape="1">
          <a:blip r:embed="rId2">
            <a:alphaModFix/>
          </a:blip>
          <a:srcRect b="0" l="0" r="0" t="0"/>
          <a:stretch/>
        </p:blipFill>
        <p:spPr>
          <a:xfrm>
            <a:off x="5400933" y="240101"/>
            <a:ext cx="1209933" cy="328091"/>
          </a:xfrm>
          <a:prstGeom prst="rect">
            <a:avLst/>
          </a:prstGeom>
          <a:noFill/>
          <a:ln>
            <a:noFill/>
          </a:ln>
        </p:spPr>
      </p:pic>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 name="Google Shape;55;p1: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56" name="Google Shape;56;p1: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1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4" name="Google Shape;444;p10: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Array shaping is how you specify the size of the array. If you do not specify a shape, then the compiler will try to assume the size. This works well in Fortran, since Fortran tracks the size of the array, however, it will most likely not work in C/C++. Array shaping is also the only way to copy a portion of data from the array (for example, if you only need to copy half of the array, this can be a performance boost, cutting out unnecessary copies)</a:t>
            </a:r>
            <a:endParaRPr/>
          </a:p>
        </p:txBody>
      </p:sp>
      <p:sp>
        <p:nvSpPr>
          <p:cNvPr id="445" name="Google Shape;445;p10: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1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6" name="Google Shape;456;p11: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This is how you shape multi-dimensional arrays. The same rules apply as the previous slide.</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Note: This is really assuming a 2D static array in C. Flattened/Linearized 2D arrays are more common.</a:t>
            </a:r>
            <a:endParaRPr/>
          </a:p>
        </p:txBody>
      </p:sp>
      <p:sp>
        <p:nvSpPr>
          <p:cNvPr id="457" name="Google Shape;457;p11: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1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8" name="Google Shape;468;p12: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This is how you shape multi-dimensional arrays. The same rules apply as the previous slide.</a:t>
            </a:r>
            <a:endParaRPr/>
          </a:p>
        </p:txBody>
      </p:sp>
      <p:sp>
        <p:nvSpPr>
          <p:cNvPr id="469" name="Google Shape;469;p12: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p1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0" name="Google Shape;480;p13: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481" name="Google Shape;481;p13: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p1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9" name="Google Shape;489;p14: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490" name="Google Shape;490;p14: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p1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1" name="Google Shape;501;p15: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Step-by-step example of how the data region works. Keep in mind that in this example we only have parallel loop. In an actual program, we could have as many as we want. Memory allocation will begin at the start of the data region, and deallocate at the end.</a:t>
            </a:r>
            <a:endParaRPr/>
          </a:p>
        </p:txBody>
      </p:sp>
      <p:sp>
        <p:nvSpPr>
          <p:cNvPr id="502" name="Google Shape;502;p15: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1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2" name="Google Shape;542;p16: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543" name="Google Shape;543;p16: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p1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1" name="Google Shape;551;p17: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552" name="Google Shape;552;p17: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1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3" name="Google Shape;563;p18: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Step-by-step example of how the data region works. Keep in mind that in this example we only have parallel loop. In an actual program, we could have as many as we want. Memory allocation will begin at the start of the data region, and deallocate at the end.</a:t>
            </a:r>
            <a:endParaRPr/>
          </a:p>
        </p:txBody>
      </p:sp>
      <p:sp>
        <p:nvSpPr>
          <p:cNvPr id="564" name="Google Shape;564;p18: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p19: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04" name="Google Shape;604;p1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1" name="Google Shape;61;p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p2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9" name="Google Shape;609;p20: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This is an example of our allocate/deallocate code where we use an explicit structured data clause vs an implicit structured data clause.</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Unless the kernels/parallel region is within a data region, the kernels/parallel region acts as its own data clause. This is completely handled by the compiler.</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This is a more implicit approach, and can lower code volume.</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This implicit approach does mean that the data is limited to a single kernels.</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These two codes are equivalent</a:t>
            </a:r>
            <a:endParaRPr/>
          </a:p>
        </p:txBody>
      </p:sp>
      <p:sp>
        <p:nvSpPr>
          <p:cNvPr id="610" name="Google Shape;610;p20: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p2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8" name="Google Shape;618;p21: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This is an example of our allocate/deallocate code where we use an explicit structured data clause vs an implicit structured data clause.</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Unless the kernels/parallel region is within a data region, the kernels/parallel region acts as its own data clause. This is completely handled by the compiler.</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This is a more implicit approach, and can lower code volume.</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This implicit approach does mean that the data is limited to a single kernels.</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These two codes are equivalent</a:t>
            </a:r>
            <a:endParaRPr/>
          </a:p>
        </p:txBody>
      </p:sp>
      <p:sp>
        <p:nvSpPr>
          <p:cNvPr id="619" name="Google Shape;619;p21: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p2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7" name="Google Shape;627;p22: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This is an example of our allocate/deallocate code where we use an explicit structured data clause vs an implicit structured data clause.</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Unless the kernels/parallel region is within a data region, the kernels/parallel region acts as its own data clause. This is completely handled by the compiler.</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This is a more implicit approach, and can lower code volume.</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This implicit approach does mean that the data is limited to a single kernels.</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These two codes are equivalent</a:t>
            </a:r>
            <a:endParaRPr/>
          </a:p>
        </p:txBody>
      </p:sp>
      <p:sp>
        <p:nvSpPr>
          <p:cNvPr id="628" name="Google Shape;628;p22: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p2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9" name="Google Shape;639;p23: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This is an example of our allocate/deallocate code where we use an explicit structured data clause vs an implicit structured data clause.</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Unless the kernels/parallel region is within a data region, the kernels/parallel region acts as its own data clause. This is completely handled by the compiler.</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This is a more implicit approach, and can lower code volume.</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This implicit approach does mean that the data is limited to a single kernels.</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These two codes are equivalent</a:t>
            </a:r>
            <a:endParaRPr/>
          </a:p>
        </p:txBody>
      </p:sp>
      <p:sp>
        <p:nvSpPr>
          <p:cNvPr id="640" name="Google Shape;640;p23: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p2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1" name="Google Shape;651;p24: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The code on the left is showing a data region extending over 2 kernels regions, minimizing the number of data transfers that need to occur.</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The code on the right shows to kernels region, each with their own implicit data region. This means that the code on the right has twice as many data transfers as the code on the left.</a:t>
            </a:r>
            <a:endParaRPr/>
          </a:p>
        </p:txBody>
      </p:sp>
      <p:sp>
        <p:nvSpPr>
          <p:cNvPr id="652" name="Google Shape;652;p24: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p2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68" name="Google Shape;668;p25: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The code on the left is showing a data region extending over 2 kernels regions, minimizing the number of data transfers that need to occur.</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The code on the right shows to kernels region, each with their own implicit data region. This means that the code on the right has twice as many data transfers as the code on the left.</a:t>
            </a:r>
            <a:endParaRPr/>
          </a:p>
        </p:txBody>
      </p:sp>
      <p:sp>
        <p:nvSpPr>
          <p:cNvPr id="669" name="Google Shape;669;p25: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p26: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85" name="Google Shape;685;p2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p2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0" name="Google Shape;690;p27: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The classic example for a data lifetime that’s not neatly structured is a C++ class. Member arrays are allocated in a constructor, freed in a destructor, and used throughout the class functions. How can we add a structured data region to this? We can’t.</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“enter data” is an OpenACC directive; it is not two separate directives.</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Enter data is used for device memory allocation. The two directives that work with this is create and copyin. Copyin will also copy data from Host to Device.</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You can have as many enter data’s as you would like. </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Unstructured Data Directives are not a “data region” in the same way that the structured one was. With the unstructured data directive, we can have multiple starting and ending points. Arrays that are allocated together can be deallocated at separate times.</a:t>
            </a:r>
            <a:endParaRPr/>
          </a:p>
        </p:txBody>
      </p:sp>
      <p:sp>
        <p:nvSpPr>
          <p:cNvPr id="691" name="Google Shape;691;p27: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p2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0" name="Google Shape;700;p28: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“exit data” is the other unstructured data directive.</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Exit data is used for memory deallocation, and to copy data from the device to the host (device to CPU)</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The largest benefit of the unstructured data directives is its ability to branch across multiple functions. This can be especially useful when implementing C/C++ Classes/Structs (which will be covered later.)</a:t>
            </a:r>
            <a:endParaRPr/>
          </a:p>
        </p:txBody>
      </p:sp>
      <p:sp>
        <p:nvSpPr>
          <p:cNvPr id="701" name="Google Shape;701;p28: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p2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0" name="Google Shape;710;p29: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These are most of the data clauses available to be used alongside the data directive. All of these clauses (except for present) will allocate memory on the device. They will also deallocate memory from the device upon the completion of the data region. All of these clauses can handle multiple arrays at once. For example:</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copy(A[0:N], B[0:M], C[0:Q])</a:t>
            </a:r>
            <a:endParaRPr/>
          </a:p>
        </p:txBody>
      </p:sp>
      <p:sp>
        <p:nvSpPr>
          <p:cNvPr id="711" name="Google Shape;711;p29: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 name="Google Shape;68;p3: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When the programmer manages all data transfers between the CPU and device</a:t>
            </a:r>
            <a:endParaRPr/>
          </a:p>
        </p:txBody>
      </p:sp>
      <p:sp>
        <p:nvSpPr>
          <p:cNvPr id="69" name="Google Shape;69;p3: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p3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7" name="Google Shape;717;p30: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Same code example as earlier. a, b, and c will all be found in device memory.</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718" name="Google Shape;718;p30: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p3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5" name="Google Shape;725;p31: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This code does not highlight all of the benefits of using unstructured data directives (we will have a better example later), but this example does give a simple introduction.</a:t>
            </a:r>
            <a:endParaRPr/>
          </a:p>
        </p:txBody>
      </p:sp>
      <p:sp>
        <p:nvSpPr>
          <p:cNvPr id="726" name="Google Shape;726;p31: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p3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3" name="Google Shape;733;p32: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Unlike the structured example, we cannot rely on a single </a:t>
            </a:r>
            <a:r>
              <a:rPr b="1" i="0" lang="en-US" sz="1100" u="none" cap="none" strike="noStrike">
                <a:solidFill>
                  <a:schemeClr val="dk1"/>
                </a:solidFill>
                <a:latin typeface="Trebuchet MS"/>
                <a:ea typeface="Trebuchet MS"/>
                <a:cs typeface="Trebuchet MS"/>
                <a:sym typeface="Trebuchet MS"/>
              </a:rPr>
              <a:t>copyout(c[0:N])</a:t>
            </a:r>
            <a:r>
              <a:rPr b="0" i="0" lang="en-US" sz="1100" u="none" cap="none" strike="noStrike">
                <a:solidFill>
                  <a:schemeClr val="dk1"/>
                </a:solidFill>
                <a:latin typeface="Trebuchet MS"/>
                <a:ea typeface="Trebuchet MS"/>
                <a:cs typeface="Trebuchet MS"/>
                <a:sym typeface="Trebuchet MS"/>
              </a:rPr>
              <a:t>, when using unstructured data directives, you must first allocate c with </a:t>
            </a:r>
            <a:r>
              <a:rPr b="1" i="0" lang="en-US" sz="1100" u="none" cap="none" strike="noStrike">
                <a:solidFill>
                  <a:schemeClr val="dk1"/>
                </a:solidFill>
                <a:latin typeface="Trebuchet MS"/>
                <a:ea typeface="Trebuchet MS"/>
                <a:cs typeface="Trebuchet MS"/>
                <a:sym typeface="Trebuchet MS"/>
              </a:rPr>
              <a:t>create</a:t>
            </a:r>
            <a:r>
              <a:rPr b="0" i="0" lang="en-US" sz="1100" u="none" cap="none" strike="noStrike">
                <a:solidFill>
                  <a:schemeClr val="dk1"/>
                </a:solidFill>
                <a:latin typeface="Trebuchet MS"/>
                <a:ea typeface="Trebuchet MS"/>
                <a:cs typeface="Trebuchet MS"/>
                <a:sym typeface="Trebuchet MS"/>
              </a:rPr>
              <a:t> and then deallocate it with </a:t>
            </a:r>
            <a:r>
              <a:rPr b="1" i="0" lang="en-US" sz="1100" u="none" cap="none" strike="noStrike">
                <a:solidFill>
                  <a:schemeClr val="dk1"/>
                </a:solidFill>
                <a:latin typeface="Trebuchet MS"/>
                <a:ea typeface="Trebuchet MS"/>
                <a:cs typeface="Trebuchet MS"/>
                <a:sym typeface="Trebuchet MS"/>
              </a:rPr>
              <a:t>copyout</a:t>
            </a:r>
            <a:r>
              <a:rPr b="0" i="0" lang="en-US" sz="1100" u="none" cap="none" strike="noStrike">
                <a:solidFill>
                  <a:schemeClr val="dk1"/>
                </a:solidFill>
                <a:latin typeface="Trebuchet MS"/>
                <a:ea typeface="Trebuchet MS"/>
                <a:cs typeface="Trebuchet MS"/>
                <a:sym typeface="Trebuchet MS"/>
              </a:rPr>
              <a:t>. This means that the implicit memory allocation that came with the structured data region no longer applies here. </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Also, at the end, we see that A and B still exist on the device. This is because we did not explicitly deallocate them.</a:t>
            </a:r>
            <a:endParaRPr/>
          </a:p>
        </p:txBody>
      </p:sp>
      <p:sp>
        <p:nvSpPr>
          <p:cNvPr id="734" name="Google Shape;734;p32: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p3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1" name="Google Shape;771;p33: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We can properly deallocate A and B by adding the delete clause.</a:t>
            </a:r>
            <a:endParaRPr/>
          </a:p>
        </p:txBody>
      </p:sp>
      <p:sp>
        <p:nvSpPr>
          <p:cNvPr id="772" name="Google Shape;772;p33: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p3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97" name="Google Shape;797;p34: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This is a side by side comparison of the unstructured vs structured approach</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In this context, the structured approach is probably a better choice (less code), but both give equivalent performance. It is generally up to programmer preference.</a:t>
            </a:r>
            <a:endParaRPr/>
          </a:p>
        </p:txBody>
      </p:sp>
      <p:sp>
        <p:nvSpPr>
          <p:cNvPr id="798" name="Google Shape;798;p34: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p3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2" name="Google Shape;812;p35: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This is another example code. We have separate functions for array allocation/deallocation. This is the ideal scenario for unstructured data regions. By using these functions, we could have a code that allocates arrays at various points of the code. With these various allocations, it is hard to determine a single “starting point” for the data transfers. So instead of having a single starting point with a structured data region, we could simply do many device data allocations/deallocations.</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This example isn’t very intense. However, these concepts could easily be applied to very large codes.</a:t>
            </a:r>
            <a:endParaRPr/>
          </a:p>
        </p:txBody>
      </p:sp>
      <p:sp>
        <p:nvSpPr>
          <p:cNvPr id="813" name="Google Shape;813;p35: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p3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1" name="Google Shape;821;p36: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822" name="Google Shape;822;p36: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p3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7" name="Google Shape;827;p37: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At various times in your program, you may need to synchronize data between the host and device.  For example, you may periodically want to output intermediate data to a file so need to copy a variable back to the host.  To do this, OpenACC provides the “update” directive.  This directive shouldn’t be thought of as a memory copy, although on distinct memory machines a memory copy is the most likely outcome. Instead think of an update as making the host and device data coherent. If a “update device”, then I’m saying the device data is potentially out of date and should be made coherent with the host. If I say “update self”, then I’m saying that the host copy is potentially out of date and should be made coherent with the device.</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Why “self”? – Originally in OpenACC the update directive used the “host” clause. OpenACC 2.0 opened the possibility of nesting compute regions (parallel or kernels) within compute regions, which means that an update could possibly occur between nested regions on a device, so “host” was renamed “self”, as-in: “update my copy of this data.” Speaking practically, nested compute regions aren’t widely supported, so “self” is generally a synonym for “host.”</a:t>
            </a:r>
            <a:endParaRPr b="0" i="0" sz="1100" u="none" cap="none" strike="noStrike">
              <a:solidFill>
                <a:schemeClr val="dk1"/>
              </a:solidFill>
              <a:latin typeface="Trebuchet MS"/>
              <a:ea typeface="Trebuchet MS"/>
              <a:cs typeface="Trebuchet MS"/>
              <a:sym typeface="Trebuchet MS"/>
            </a:endParaRPr>
          </a:p>
        </p:txBody>
      </p:sp>
      <p:sp>
        <p:nvSpPr>
          <p:cNvPr id="828" name="Google Shape;828;p37: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lang="en-US" sz="1100">
                <a:solidFill>
                  <a:schemeClr val="dk1"/>
                </a:solidFill>
                <a:latin typeface="Trebuchet MS"/>
                <a:ea typeface="Trebuchet MS"/>
                <a:cs typeface="Trebuchet MS"/>
                <a:sym typeface="Trebuchet MS"/>
              </a:rPr>
              <a:t>‹#›</a:t>
            </a:fld>
            <a:endParaRPr sz="1100">
              <a:solidFill>
                <a:schemeClr val="dk1"/>
              </a:solidFill>
              <a:latin typeface="Trebuchet MS"/>
              <a:ea typeface="Trebuchet MS"/>
              <a:cs typeface="Trebuchet MS"/>
              <a:sym typeface="Trebuchet M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p3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38" name="Google Shape;838;p38: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At various times in your program, you may need to synchronize data between the host and device.  For example, you may periodically want to output intermediate data to a file so need to copy a variable back to the host.  To do this, OpenACC provides the “update” directive.  It has two clauses, “self” or sometime called “host”, which states that at this point in the program, the data should be copied back to the host.  “device” states that the data should be copied to the device.  You put the variable or variables to copy in a comma delimited list within the parenthesis.  Use the same array shaping syntax as other data clauses, i.e. begging element, colon, number of elements to copy.  Sub-arrays can be used and the data needs not be contiguous but is more performant if it is.</a:t>
            </a:r>
            <a:endParaRPr/>
          </a:p>
        </p:txBody>
      </p:sp>
      <p:sp>
        <p:nvSpPr>
          <p:cNvPr id="839" name="Google Shape;839;p38: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lang="en-US" sz="1100">
                <a:solidFill>
                  <a:schemeClr val="dk1"/>
                </a:solidFill>
                <a:latin typeface="Trebuchet MS"/>
                <a:ea typeface="Trebuchet MS"/>
                <a:cs typeface="Trebuchet MS"/>
                <a:sym typeface="Trebuchet MS"/>
              </a:rPr>
              <a:t>‹#›</a:t>
            </a:fld>
            <a:endParaRPr sz="1100">
              <a:solidFill>
                <a:schemeClr val="dk1"/>
              </a:solidFill>
              <a:latin typeface="Trebuchet MS"/>
              <a:ea typeface="Trebuchet MS"/>
              <a:cs typeface="Trebuchet MS"/>
              <a:sym typeface="Trebuchet MS"/>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p3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0" name="Google Shape;860;p39: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861" name="Google Shape;861;p39: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lang="en-US" sz="1100">
                <a:solidFill>
                  <a:schemeClr val="dk1"/>
                </a:solidFill>
                <a:latin typeface="Trebuchet MS"/>
                <a:ea typeface="Trebuchet MS"/>
                <a:cs typeface="Trebuchet MS"/>
                <a:sym typeface="Trebuchet MS"/>
              </a:rPr>
              <a:t>‹#›</a:t>
            </a:fld>
            <a:endParaRPr sz="1100">
              <a:solidFill>
                <a:schemeClr val="dk1"/>
              </a:solidFill>
              <a:latin typeface="Trebuchet MS"/>
              <a:ea typeface="Trebuchet MS"/>
              <a:cs typeface="Trebuchet MS"/>
              <a:sym typeface="Trebuchet M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 name="Google Shape;74;p4: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What is meant by “visible?” – In order for the code to run on the accelerator, the accelerator must be able to access the data. On a shared memory device, like the multicore device we previously used, host data is always visible on the device. On a distinct memory accelerator, such as a device without a unified memory, it may be necessary to copy the data to the device first.</a:t>
            </a:r>
            <a:endParaRPr b="0" i="0" sz="1100" u="none" cap="none" strike="noStrike">
              <a:solidFill>
                <a:schemeClr val="dk1"/>
              </a:solidFill>
              <a:latin typeface="Trebuchet MS"/>
              <a:ea typeface="Trebuchet MS"/>
              <a:cs typeface="Trebuchet MS"/>
              <a:sym typeface="Trebuchet MS"/>
            </a:endParaRPr>
          </a:p>
        </p:txBody>
      </p:sp>
      <p:sp>
        <p:nvSpPr>
          <p:cNvPr id="75" name="Google Shape;75;p4: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p4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70" name="Google Shape;870;p40: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871" name="Google Shape;871;p40: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lang="en-US" sz="1100">
                <a:solidFill>
                  <a:schemeClr val="dk1"/>
                </a:solidFill>
                <a:latin typeface="Trebuchet MS"/>
                <a:ea typeface="Trebuchet MS"/>
                <a:cs typeface="Trebuchet MS"/>
                <a:sym typeface="Trebuchet MS"/>
              </a:rPr>
              <a:t>‹#›</a:t>
            </a:fld>
            <a:endParaRPr sz="1100">
              <a:solidFill>
                <a:schemeClr val="dk1"/>
              </a:solidFill>
              <a:latin typeface="Trebuchet MS"/>
              <a:ea typeface="Trebuchet MS"/>
              <a:cs typeface="Trebuchet MS"/>
              <a:sym typeface="Trebuchet M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p4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0" name="Google Shape;880;p41: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An example for Fortran Derived Types would be a useful addition to this section.</a:t>
            </a:r>
            <a:endParaRPr b="0" i="0" sz="1100" u="none" cap="none" strike="noStrike">
              <a:solidFill>
                <a:schemeClr val="dk1"/>
              </a:solidFill>
              <a:latin typeface="Trebuchet MS"/>
              <a:ea typeface="Trebuchet MS"/>
              <a:cs typeface="Trebuchet MS"/>
              <a:sym typeface="Trebuchet MS"/>
            </a:endParaRPr>
          </a:p>
        </p:txBody>
      </p:sp>
      <p:sp>
        <p:nvSpPr>
          <p:cNvPr id="881" name="Google Shape;881;p41: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lang="en-US" sz="1100">
                <a:solidFill>
                  <a:schemeClr val="dk1"/>
                </a:solidFill>
                <a:latin typeface="Trebuchet MS"/>
                <a:ea typeface="Trebuchet MS"/>
                <a:cs typeface="Trebuchet MS"/>
                <a:sym typeface="Trebuchet MS"/>
              </a:rPr>
              <a:t>‹#›</a:t>
            </a:fld>
            <a:endParaRPr sz="1100">
              <a:solidFill>
                <a:schemeClr val="dk1"/>
              </a:solidFill>
              <a:latin typeface="Trebuchet MS"/>
              <a:ea typeface="Trebuchet MS"/>
              <a:cs typeface="Trebuchet MS"/>
              <a:sym typeface="Trebuchet M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p4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886" name="Google Shape;886;p4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p43: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895" name="Google Shape;895;p4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p44: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907" name="Google Shape;907;p4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p4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5" name="Google Shape;915;p45: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Since we want to encapsulate our data, we will need to provide our class with methods to perform data synchronization.  Here we have two methods, one to update the host and one to update the device.  Just like when we had the dynamic float3 struct, you don’t want to update the “this” pointer itself.  This will cause a shallow copy to be performed and overwrite your device or host address to “_A”.  Instead, you need to individually copy each fixed size data member, including scalar data members.  In this case you probably don’t actually need to copy “_size” since it hasn’t changed, but we include it for illustration.  </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If your data member was itself another class with dynamic data members, you would need to call each element of the “_A” array’s method to perform the data synchronization.</a:t>
            </a:r>
            <a:endParaRPr/>
          </a:p>
        </p:txBody>
      </p:sp>
      <p:sp>
        <p:nvSpPr>
          <p:cNvPr id="916" name="Google Shape;916;p45: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lang="en-US" sz="1100">
                <a:solidFill>
                  <a:schemeClr val="dk1"/>
                </a:solidFill>
                <a:latin typeface="Trebuchet MS"/>
                <a:ea typeface="Trebuchet MS"/>
                <a:cs typeface="Trebuchet MS"/>
                <a:sym typeface="Trebuchet MS"/>
              </a:rPr>
              <a:t>‹#›</a:t>
            </a:fld>
            <a:endParaRPr sz="1100">
              <a:solidFill>
                <a:schemeClr val="dk1"/>
              </a:solidFill>
              <a:latin typeface="Trebuchet MS"/>
              <a:ea typeface="Trebuchet MS"/>
              <a:cs typeface="Trebuchet MS"/>
              <a:sym typeface="Trebuchet MS"/>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p4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1" name="Google Shape;931;p46: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Let’s walk through an example on what’s happening to the data for these two class objects, A and B.  To start, A and B’s constructors are invoked and the device data is created.  B is initialized on the host and then B’s accUpdateDevice method is called to synchronize the device data.  Next we enter the compute region where we update A using the values from B.  Copy back A’s values from the device by calling A’s “accUpdateSelf” method and print out the results.  Finally, A and B’s destructors are called when the program exits, freeing the memory from the device and host.</a:t>
            </a:r>
            <a:endParaRPr/>
          </a:p>
        </p:txBody>
      </p:sp>
      <p:sp>
        <p:nvSpPr>
          <p:cNvPr id="932" name="Google Shape;932;p46: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lang="en-US" sz="1100">
                <a:solidFill>
                  <a:schemeClr val="dk1"/>
                </a:solidFill>
                <a:latin typeface="Trebuchet MS"/>
                <a:ea typeface="Trebuchet MS"/>
                <a:cs typeface="Trebuchet MS"/>
                <a:sym typeface="Trebuchet MS"/>
              </a:rPr>
              <a:t>‹#›</a:t>
            </a:fld>
            <a:endParaRPr sz="1100">
              <a:solidFill>
                <a:schemeClr val="dk1"/>
              </a:solidFill>
              <a:latin typeface="Trebuchet MS"/>
              <a:ea typeface="Trebuchet MS"/>
              <a:cs typeface="Trebuchet MS"/>
              <a:sym typeface="Trebuchet MS"/>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p47: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955" name="Google Shape;955;p4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p4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0" name="Google Shape;960;p48: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lnSpc>
                <a:spcPct val="100000"/>
              </a:lnSpc>
              <a:spcBef>
                <a:spcPts val="0"/>
              </a:spcBef>
              <a:spcAft>
                <a:spcPts val="0"/>
              </a:spcAft>
              <a:buClr>
                <a:schemeClr val="dk1"/>
              </a:buClr>
              <a:buSzPts val="1100"/>
              <a:buFont typeface="Trebuchet MS"/>
              <a:buNone/>
            </a:pPr>
            <a:r>
              <a:t/>
            </a:r>
            <a:endParaRPr b="0" i="0" sz="1100" u="none" cap="none" strike="noStrike">
              <a:solidFill>
                <a:schemeClr val="dk1"/>
              </a:solidFill>
              <a:latin typeface="Trebuchet MS"/>
              <a:ea typeface="Trebuchet MS"/>
              <a:cs typeface="Trebuchet MS"/>
              <a:sym typeface="Trebuchet MS"/>
            </a:endParaRPr>
          </a:p>
        </p:txBody>
      </p:sp>
      <p:sp>
        <p:nvSpPr>
          <p:cNvPr id="961" name="Google Shape;961;p48: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lang="en-US" sz="1100">
                <a:solidFill>
                  <a:schemeClr val="dk1"/>
                </a:solidFill>
                <a:latin typeface="Trebuchet MS"/>
                <a:ea typeface="Trebuchet MS"/>
                <a:cs typeface="Trebuchet MS"/>
                <a:sym typeface="Trebuchet MS"/>
              </a:rPr>
              <a:t>‹#›</a:t>
            </a:fld>
            <a:endParaRPr sz="1100">
              <a:solidFill>
                <a:schemeClr val="dk1"/>
              </a:solidFill>
              <a:latin typeface="Trebuchet MS"/>
              <a:ea typeface="Trebuchet MS"/>
              <a:cs typeface="Trebuchet MS"/>
              <a:sym typeface="Trebuchet M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9" name="Google Shape;89;p5: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For example, you may have an array </a:t>
            </a:r>
            <a:r>
              <a:rPr b="1" i="0" lang="en-US" sz="1100" u="none" cap="none" strike="noStrike">
                <a:solidFill>
                  <a:schemeClr val="dk1"/>
                </a:solidFill>
                <a:latin typeface="Trebuchet MS"/>
                <a:ea typeface="Trebuchet MS"/>
                <a:cs typeface="Trebuchet MS"/>
                <a:sym typeface="Trebuchet MS"/>
              </a:rPr>
              <a:t>A</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The host and the device will both have a copy of </a:t>
            </a:r>
            <a:r>
              <a:rPr b="1" i="0" lang="en-US" sz="1100" u="none" cap="none" strike="noStrike">
                <a:solidFill>
                  <a:schemeClr val="dk1"/>
                </a:solidFill>
                <a:latin typeface="Trebuchet MS"/>
                <a:ea typeface="Trebuchet MS"/>
                <a:cs typeface="Trebuchet MS"/>
                <a:sym typeface="Trebuchet MS"/>
              </a:rPr>
              <a:t>A</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You may have a situation where </a:t>
            </a:r>
            <a:r>
              <a:rPr b="1" i="0" lang="en-US" sz="1100" u="none" cap="none" strike="noStrike">
                <a:solidFill>
                  <a:schemeClr val="dk1"/>
                </a:solidFill>
                <a:latin typeface="Trebuchet MS"/>
                <a:ea typeface="Trebuchet MS"/>
                <a:cs typeface="Trebuchet MS"/>
                <a:sym typeface="Trebuchet MS"/>
              </a:rPr>
              <a:t>A </a:t>
            </a:r>
            <a:r>
              <a:rPr b="0" i="0" lang="en-US" sz="1100" u="none" cap="none" strike="noStrike">
                <a:solidFill>
                  <a:schemeClr val="dk1"/>
                </a:solidFill>
                <a:latin typeface="Trebuchet MS"/>
                <a:ea typeface="Trebuchet MS"/>
                <a:cs typeface="Trebuchet MS"/>
                <a:sym typeface="Trebuchet MS"/>
              </a:rPr>
              <a:t>in the device memory is populated with completely different data than </a:t>
            </a:r>
            <a:r>
              <a:rPr b="1" i="0" lang="en-US" sz="1100" u="none" cap="none" strike="noStrike">
                <a:solidFill>
                  <a:schemeClr val="dk1"/>
                </a:solidFill>
                <a:latin typeface="Trebuchet MS"/>
                <a:ea typeface="Trebuchet MS"/>
                <a:cs typeface="Trebuchet MS"/>
                <a:sym typeface="Trebuchet MS"/>
              </a:rPr>
              <a:t>A</a:t>
            </a:r>
            <a:r>
              <a:rPr b="0" i="0" lang="en-US" sz="1100" u="none" cap="none" strike="noStrike">
                <a:solidFill>
                  <a:schemeClr val="dk1"/>
                </a:solidFill>
                <a:latin typeface="Trebuchet MS"/>
                <a:ea typeface="Trebuchet MS"/>
                <a:cs typeface="Trebuchet MS"/>
                <a:sym typeface="Trebuchet MS"/>
              </a:rPr>
              <a:t> on the host memory.</a:t>
            </a:r>
            <a:endParaRPr b="0" i="0" sz="1100" u="none" cap="none" strike="noStrike">
              <a:solidFill>
                <a:schemeClr val="dk1"/>
              </a:solidFill>
              <a:latin typeface="Trebuchet MS"/>
              <a:ea typeface="Trebuchet MS"/>
              <a:cs typeface="Trebuchet MS"/>
              <a:sym typeface="Trebuchet MS"/>
            </a:endParaRPr>
          </a:p>
        </p:txBody>
      </p:sp>
      <p:sp>
        <p:nvSpPr>
          <p:cNvPr id="90" name="Google Shape;90;p5: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p6: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This slide replaces the image of the ambiguous Host/Device with a more definite CPU/device. While many of these concepts apply to a general Host/Device system, we are specifically focusing on running our code on a device.</a:t>
            </a:r>
            <a:endParaRPr/>
          </a:p>
        </p:txBody>
      </p:sp>
      <p:sp>
        <p:nvSpPr>
          <p:cNvPr id="105" name="Google Shape;105;p6: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7: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423" name="Google Shape;423;p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8" name="Google Shape;428;p8: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The data directive marks a region of the code, and the programmer has control of the data within that region.</a:t>
            </a:r>
            <a:endParaRPr/>
          </a:p>
          <a:p>
            <a:pPr indent="0" lvl="0" marL="0" marR="0" rtl="0" algn="l">
              <a:spcBef>
                <a:spcPts val="330"/>
              </a:spcBef>
              <a:spcAft>
                <a:spcPts val="0"/>
              </a:spcAft>
              <a:buNone/>
            </a:pPr>
            <a:r>
              <a:t/>
            </a:r>
            <a:endParaRPr b="0" i="0" sz="1100" u="none" cap="none" strike="noStrike">
              <a:solidFill>
                <a:schemeClr val="dk1"/>
              </a:solidFill>
              <a:latin typeface="Trebuchet MS"/>
              <a:ea typeface="Trebuchet MS"/>
              <a:cs typeface="Trebuchet MS"/>
              <a:sym typeface="Trebuchet MS"/>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We have seen that </a:t>
            </a:r>
            <a:r>
              <a:rPr b="0" i="1" lang="en-US" sz="1100" u="none" cap="none" strike="noStrike">
                <a:solidFill>
                  <a:schemeClr val="dk1"/>
                </a:solidFill>
                <a:latin typeface="Trebuchet MS"/>
                <a:ea typeface="Trebuchet MS"/>
                <a:cs typeface="Trebuchet MS"/>
                <a:sym typeface="Trebuchet MS"/>
              </a:rPr>
              <a:t>copy</a:t>
            </a:r>
            <a:r>
              <a:rPr b="0" i="0" lang="en-US" sz="1100" u="none" cap="none" strike="noStrike">
                <a:solidFill>
                  <a:schemeClr val="dk1"/>
                </a:solidFill>
                <a:latin typeface="Trebuchet MS"/>
                <a:ea typeface="Trebuchet MS"/>
                <a:cs typeface="Trebuchet MS"/>
                <a:sym typeface="Trebuchet MS"/>
              </a:rPr>
              <a:t> clause used in the previous module, now we will learn the rest.</a:t>
            </a:r>
            <a:endParaRPr b="0" i="0" sz="1100" u="none" cap="none" strike="noStrike">
              <a:solidFill>
                <a:schemeClr val="dk1"/>
              </a:solidFill>
              <a:latin typeface="Trebuchet MS"/>
              <a:ea typeface="Trebuchet MS"/>
              <a:cs typeface="Trebuchet MS"/>
              <a:sym typeface="Trebuchet MS"/>
            </a:endParaRPr>
          </a:p>
        </p:txBody>
      </p:sp>
      <p:sp>
        <p:nvSpPr>
          <p:cNvPr id="429" name="Google Shape;429;p8: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9: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438" name="Google Shape;438;p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itle Slide " showMasterSp="0">
  <p:cSld name="11_Title Slide ">
    <p:bg>
      <p:bgPr>
        <a:solidFill>
          <a:schemeClr val="lt1"/>
        </a:solidFill>
      </p:bgPr>
    </p:bg>
    <p:spTree>
      <p:nvGrpSpPr>
        <p:cNvPr id="16" name="Shape 16"/>
        <p:cNvGrpSpPr/>
        <p:nvPr/>
      </p:nvGrpSpPr>
      <p:grpSpPr>
        <a:xfrm>
          <a:off x="0" y="0"/>
          <a:ext cx="0" cy="0"/>
          <a:chOff x="0" y="0"/>
          <a:chExt cx="0" cy="0"/>
        </a:xfrm>
      </p:grpSpPr>
      <p:pic>
        <p:nvPicPr>
          <p:cNvPr id="17" name="Google Shape;17;p2"/>
          <p:cNvPicPr preferRelativeResize="0"/>
          <p:nvPr/>
        </p:nvPicPr>
        <p:blipFill rotWithShape="1">
          <a:blip r:embed="rId2">
            <a:alphaModFix/>
          </a:blip>
          <a:srcRect b="21874" l="0" r="0" t="21875"/>
          <a:stretch/>
        </p:blipFill>
        <p:spPr>
          <a:xfrm>
            <a:off x="0" y="0"/>
            <a:ext cx="10972800" cy="6172200"/>
          </a:xfrm>
          <a:prstGeom prst="rect">
            <a:avLst/>
          </a:prstGeom>
          <a:noFill/>
          <a:ln>
            <a:noFill/>
          </a:ln>
        </p:spPr>
      </p:pic>
      <p:sp>
        <p:nvSpPr>
          <p:cNvPr id="18" name="Google Shape;18;p2"/>
          <p:cNvSpPr txBox="1"/>
          <p:nvPr>
            <p:ph idx="1" type="subTitle"/>
          </p:nvPr>
        </p:nvSpPr>
        <p:spPr>
          <a:xfrm>
            <a:off x="433639" y="2349988"/>
            <a:ext cx="8972550" cy="369332"/>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600"/>
              </a:spcBef>
              <a:spcAft>
                <a:spcPts val="0"/>
              </a:spcAft>
              <a:buClr>
                <a:srgbClr val="868686"/>
              </a:buClr>
              <a:buSzPts val="2000"/>
              <a:buFont typeface="Noto Sans Symbols"/>
              <a:buNone/>
              <a:defRPr b="0" i="0" sz="2000" u="none" cap="none" strike="noStrike">
                <a:solidFill>
                  <a:schemeClr val="lt1"/>
                </a:solidFill>
                <a:latin typeface="Arial"/>
                <a:ea typeface="Arial"/>
                <a:cs typeface="Arial"/>
                <a:sym typeface="Arial"/>
              </a:defRPr>
            </a:lvl1pPr>
            <a:lvl2pPr lvl="1"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2pPr>
            <a:lvl3pPr lvl="2"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3pPr>
            <a:lvl4pPr lvl="3" marR="0" rtl="0" algn="l">
              <a:spcBef>
                <a:spcPts val="9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4pPr>
            <a:lvl5pPr lvl="4"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5pPr>
            <a:lvl6pPr lvl="5"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lvl="6"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lvl="7"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lvl="8"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
        <p:nvSpPr>
          <p:cNvPr id="19" name="Google Shape;19;p2"/>
          <p:cNvSpPr txBox="1"/>
          <p:nvPr>
            <p:ph type="title"/>
          </p:nvPr>
        </p:nvSpPr>
        <p:spPr>
          <a:xfrm>
            <a:off x="433639" y="917182"/>
            <a:ext cx="8972550" cy="141968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52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grpSp>
        <p:nvGrpSpPr>
          <p:cNvPr id="20" name="Google Shape;20;p2"/>
          <p:cNvGrpSpPr/>
          <p:nvPr/>
        </p:nvGrpSpPr>
        <p:grpSpPr>
          <a:xfrm>
            <a:off x="-28075" y="0"/>
            <a:ext cx="187005" cy="6172200"/>
            <a:chOff x="311342" y="0"/>
            <a:chExt cx="401443" cy="6172200"/>
          </a:xfrm>
        </p:grpSpPr>
        <p:sp>
          <p:nvSpPr>
            <p:cNvPr id="21" name="Google Shape;21;p2"/>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2" name="Google Shape;22;p2"/>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pic>
        <p:nvPicPr>
          <p:cNvPr id="23" name="Google Shape;23;p2"/>
          <p:cNvPicPr preferRelativeResize="0"/>
          <p:nvPr/>
        </p:nvPicPr>
        <p:blipFill rotWithShape="1">
          <a:blip r:embed="rId3">
            <a:alphaModFix/>
          </a:blip>
          <a:srcRect b="0" l="0" r="0" t="0"/>
          <a:stretch/>
        </p:blipFill>
        <p:spPr>
          <a:xfrm>
            <a:off x="568551" y="5405553"/>
            <a:ext cx="1661097" cy="447845"/>
          </a:xfrm>
          <a:prstGeom prst="rect">
            <a:avLst/>
          </a:prstGeom>
          <a:noFill/>
          <a:ln>
            <a:noFill/>
          </a:ln>
        </p:spPr>
      </p:pic>
      <p:pic>
        <p:nvPicPr>
          <p:cNvPr descr="https://lh4.googleusercontent.com/qPR-t10kD1WbNLKTO4DV4EuuiLI7dSR6k44NfA4-NmhHK_BARSZ7if-6MwkAISf9K9UBJRyUGuXzXZIuqUCzNwOcm58IcfW3llkes5ExAL8Yab9GBR13Gm03JL53ZgIftcrF_2f6SH2IU6IZ" id="24" name="Google Shape;24;p2"/>
          <p:cNvPicPr preferRelativeResize="0"/>
          <p:nvPr/>
        </p:nvPicPr>
        <p:blipFill rotWithShape="1">
          <a:blip r:embed="rId4">
            <a:alphaModFix/>
          </a:blip>
          <a:srcRect b="0" l="0" r="0" t="0"/>
          <a:stretch/>
        </p:blipFill>
        <p:spPr>
          <a:xfrm>
            <a:off x="2639269" y="5270312"/>
            <a:ext cx="1876624" cy="658123"/>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Content">
  <p:cSld name="Title, Subtitle, and Content">
    <p:spTree>
      <p:nvGrpSpPr>
        <p:cNvPr id="25" name="Shape 25"/>
        <p:cNvGrpSpPr/>
        <p:nvPr/>
      </p:nvGrpSpPr>
      <p:grpSpPr>
        <a:xfrm>
          <a:off x="0" y="0"/>
          <a:ext cx="0" cy="0"/>
          <a:chOff x="0" y="0"/>
          <a:chExt cx="0" cy="0"/>
        </a:xfrm>
      </p:grpSpPr>
      <p:sp>
        <p:nvSpPr>
          <p:cNvPr id="26" name="Google Shape;26;p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36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sp>
        <p:nvSpPr>
          <p:cNvPr id="27" name="Google Shape;27;p3"/>
          <p:cNvSpPr txBox="1"/>
          <p:nvPr>
            <p:ph idx="1" type="body"/>
          </p:nvPr>
        </p:nvSpPr>
        <p:spPr>
          <a:xfrm>
            <a:off x="436740" y="2103035"/>
            <a:ext cx="9948672" cy="3718925"/>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1pPr>
            <a:lvl2pPr indent="-355600" lvl="1" marL="9144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2pPr>
            <a:lvl3pPr indent="-355600" lvl="2" marL="13716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3pPr>
            <a:lvl4pPr indent="-342900" lvl="3" marL="1828800" marR="0" rtl="0" algn="l">
              <a:spcBef>
                <a:spcPts val="900"/>
              </a:spcBef>
              <a:spcAft>
                <a:spcPts val="0"/>
              </a:spcAft>
              <a:buClr>
                <a:schemeClr val="dk1"/>
              </a:buClr>
              <a:buSzPts val="1800"/>
              <a:buFont typeface="Noto Sans Symbols"/>
              <a:buChar char="▪"/>
              <a:defRPr b="0" i="0" sz="1800" u="none" cap="none" strike="noStrike">
                <a:solidFill>
                  <a:schemeClr val="lt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Noto Sans Symbols"/>
              <a:buChar char="▪"/>
              <a:defRPr b="0" i="0" sz="20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
        <p:nvSpPr>
          <p:cNvPr id="28" name="Google Shape;28;p3"/>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900"/>
              </a:spcBef>
              <a:spcAft>
                <a:spcPts val="0"/>
              </a:spcAft>
              <a:buClr>
                <a:srgbClr val="868686"/>
              </a:buClr>
              <a:buSzPts val="2400"/>
              <a:buFont typeface="Noto Sans Symbols"/>
              <a:buNone/>
              <a:defRPr b="0" i="0" sz="2400" u="none" cap="none" strike="noStrike">
                <a:solidFill>
                  <a:schemeClr val="lt2"/>
                </a:solidFill>
                <a:latin typeface="Arial"/>
                <a:ea typeface="Arial"/>
                <a:cs typeface="Arial"/>
                <a:sym typeface="Arial"/>
              </a:defRPr>
            </a:lvl1pPr>
            <a:lvl2pPr indent="-228600" lvl="1" marL="9144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2pPr>
            <a:lvl3pPr indent="-228600" lvl="2" marL="13716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3pPr>
            <a:lvl4pPr indent="-228600" lvl="3" marL="1828800" marR="0" rtl="0" algn="ctr">
              <a:spcBef>
                <a:spcPts val="90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4pPr>
            <a:lvl5pPr indent="-228600" lvl="4" marL="2286000" marR="0" rtl="0" algn="ctr">
              <a:spcBef>
                <a:spcPts val="56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grpSp>
        <p:nvGrpSpPr>
          <p:cNvPr id="29" name="Google Shape;29;p3"/>
          <p:cNvGrpSpPr/>
          <p:nvPr/>
        </p:nvGrpSpPr>
        <p:grpSpPr>
          <a:xfrm>
            <a:off x="-28075" y="0"/>
            <a:ext cx="187005" cy="6172200"/>
            <a:chOff x="311342" y="0"/>
            <a:chExt cx="401443" cy="6172200"/>
          </a:xfrm>
        </p:grpSpPr>
        <p:sp>
          <p:nvSpPr>
            <p:cNvPr id="30" name="Google Shape;30;p3"/>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1" name="Google Shape;31;p3"/>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 Blue">
  <p:cSld name="Transition - Blue">
    <p:spTree>
      <p:nvGrpSpPr>
        <p:cNvPr id="32" name="Shape 32"/>
        <p:cNvGrpSpPr/>
        <p:nvPr/>
      </p:nvGrpSpPr>
      <p:grpSpPr>
        <a:xfrm>
          <a:off x="0" y="0"/>
          <a:ext cx="0" cy="0"/>
          <a:chOff x="0" y="0"/>
          <a:chExt cx="0" cy="0"/>
        </a:xfrm>
      </p:grpSpPr>
      <p:sp>
        <p:nvSpPr>
          <p:cNvPr id="33" name="Google Shape;33;p4"/>
          <p:cNvSpPr/>
          <p:nvPr/>
        </p:nvSpPr>
        <p:spPr>
          <a:xfrm>
            <a:off x="0" y="0"/>
            <a:ext cx="10972800" cy="5346409"/>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4" name="Google Shape;34;p4"/>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0"/>
              </a:spcBef>
              <a:spcAft>
                <a:spcPts val="0"/>
              </a:spcAft>
              <a:buSzPts val="1400"/>
              <a:buNone/>
              <a:defRPr b="0" i="0" sz="36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grpSp>
        <p:nvGrpSpPr>
          <p:cNvPr id="35" name="Google Shape;35;p4"/>
          <p:cNvGrpSpPr/>
          <p:nvPr/>
        </p:nvGrpSpPr>
        <p:grpSpPr>
          <a:xfrm>
            <a:off x="-28075" y="0"/>
            <a:ext cx="187005" cy="6172200"/>
            <a:chOff x="311342" y="0"/>
            <a:chExt cx="401443" cy="6172200"/>
          </a:xfrm>
        </p:grpSpPr>
        <p:sp>
          <p:nvSpPr>
            <p:cNvPr id="36" name="Google Shape;36;p4"/>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7" name="Google Shape;37;p4"/>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8" name="Shape 38"/>
        <p:cNvGrpSpPr/>
        <p:nvPr/>
      </p:nvGrpSpPr>
      <p:grpSpPr>
        <a:xfrm>
          <a:off x="0" y="0"/>
          <a:ext cx="0" cy="0"/>
          <a:chOff x="0" y="0"/>
          <a:chExt cx="0" cy="0"/>
        </a:xfrm>
      </p:grpSpPr>
      <p:sp>
        <p:nvSpPr>
          <p:cNvPr id="39" name="Google Shape;39;p5"/>
          <p:cNvSpPr txBox="1"/>
          <p:nvPr>
            <p:ph type="title"/>
          </p:nvPr>
        </p:nvSpPr>
        <p:spPr>
          <a:xfrm>
            <a:off x="421036" y="653532"/>
            <a:ext cx="9973315" cy="59093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36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sp>
        <p:nvSpPr>
          <p:cNvPr id="40" name="Google Shape;40;p5"/>
          <p:cNvSpPr txBox="1"/>
          <p:nvPr>
            <p:ph idx="1" type="body"/>
          </p:nvPr>
        </p:nvSpPr>
        <p:spPr>
          <a:xfrm>
            <a:off x="437392" y="2105237"/>
            <a:ext cx="9948931" cy="3908047"/>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1pPr>
            <a:lvl2pPr indent="-355600" lvl="1" marL="9144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2pPr>
            <a:lvl3pPr indent="-342900" lvl="2" marL="1371600" marR="0" rtl="0" algn="l">
              <a:lnSpc>
                <a:spcPct val="90000"/>
              </a:lnSpc>
              <a:spcBef>
                <a:spcPts val="900"/>
              </a:spcBef>
              <a:spcAft>
                <a:spcPts val="0"/>
              </a:spcAft>
              <a:buClr>
                <a:srgbClr val="868686"/>
              </a:buClr>
              <a:buSzPts val="1800"/>
              <a:buFont typeface="Noto Sans Symbols"/>
              <a:buChar char="•"/>
              <a:defRPr b="0" i="0" sz="1800" u="none" cap="none" strike="noStrike">
                <a:solidFill>
                  <a:schemeClr val="dk2"/>
                </a:solidFill>
                <a:latin typeface="Arial"/>
                <a:ea typeface="Arial"/>
                <a:cs typeface="Arial"/>
                <a:sym typeface="Arial"/>
              </a:defRPr>
            </a:lvl3pPr>
            <a:lvl4pPr indent="-342900" lvl="3" marL="1828800" marR="0" rtl="0" algn="l">
              <a:spcBef>
                <a:spcPts val="900"/>
              </a:spcBef>
              <a:spcAft>
                <a:spcPts val="0"/>
              </a:spcAft>
              <a:buClr>
                <a:schemeClr val="lt1"/>
              </a:buClr>
              <a:buSzPts val="1800"/>
              <a:buFont typeface="Trebuchet MS"/>
              <a:buChar char="–"/>
              <a:defRPr b="0" i="0" sz="1800" u="none" cap="none" strike="noStrike">
                <a:solidFill>
                  <a:schemeClr val="lt1"/>
                </a:solidFill>
                <a:latin typeface="Trebuchet MS"/>
                <a:ea typeface="Trebuchet MS"/>
                <a:cs typeface="Trebuchet MS"/>
                <a:sym typeface="Trebuchet MS"/>
              </a:defRPr>
            </a:lvl4pPr>
            <a:lvl5pPr indent="-342900" lvl="4" marL="2286000" marR="0" rtl="0" algn="l">
              <a:spcBef>
                <a:spcPts val="360"/>
              </a:spcBef>
              <a:spcAft>
                <a:spcPts val="0"/>
              </a:spcAft>
              <a:buClr>
                <a:schemeClr val="lt1"/>
              </a:buClr>
              <a:buSzPts val="1800"/>
              <a:buFont typeface="Trebuchet MS"/>
              <a:buChar char="»"/>
              <a:defRPr b="0" i="0" sz="1800" u="none" cap="none" strike="noStrike">
                <a:solidFill>
                  <a:schemeClr val="lt1"/>
                </a:solidFill>
                <a:latin typeface="Trebuchet MS"/>
                <a:ea typeface="Trebuchet MS"/>
                <a:cs typeface="Trebuchet MS"/>
                <a:sym typeface="Trebuchet MS"/>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lide">
  <p:cSld name="Quote slide">
    <p:spTree>
      <p:nvGrpSpPr>
        <p:cNvPr id="41" name="Shape 41"/>
        <p:cNvGrpSpPr/>
        <p:nvPr/>
      </p:nvGrpSpPr>
      <p:grpSpPr>
        <a:xfrm>
          <a:off x="0" y="0"/>
          <a:ext cx="0" cy="0"/>
          <a:chOff x="0" y="0"/>
          <a:chExt cx="0" cy="0"/>
        </a:xfrm>
      </p:grpSpPr>
      <p:sp>
        <p:nvSpPr>
          <p:cNvPr id="42" name="Google Shape;42;p6"/>
          <p:cNvSpPr/>
          <p:nvPr/>
        </p:nvSpPr>
        <p:spPr>
          <a:xfrm>
            <a:off x="160020" y="2165063"/>
            <a:ext cx="10812780" cy="3181346"/>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3" name="Google Shape;43;p6"/>
          <p:cNvSpPr txBox="1"/>
          <p:nvPr>
            <p:ph idx="1" type="body"/>
          </p:nvPr>
        </p:nvSpPr>
        <p:spPr>
          <a:xfrm>
            <a:off x="1685408" y="3026024"/>
            <a:ext cx="8805227" cy="62476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900"/>
              </a:spcBef>
              <a:spcAft>
                <a:spcPts val="0"/>
              </a:spcAft>
              <a:buClr>
                <a:schemeClr val="dk1"/>
              </a:buClr>
              <a:buSzPts val="2800"/>
              <a:buFont typeface="Noto Sans Symbols"/>
              <a:buNone/>
              <a:defRPr b="0" i="0" sz="2800" u="none" cap="none" strike="noStrike">
                <a:solidFill>
                  <a:schemeClr val="lt1"/>
                </a:solidFill>
                <a:latin typeface="Arial"/>
                <a:ea typeface="Arial"/>
                <a:cs typeface="Arial"/>
                <a:sym typeface="Arial"/>
              </a:defRPr>
            </a:lvl1pPr>
            <a:lvl2pPr indent="-228600" lvl="1" marL="914400" marR="0" rtl="0" algn="l">
              <a:lnSpc>
                <a:spcPct val="90000"/>
              </a:lnSpc>
              <a:spcBef>
                <a:spcPts val="900"/>
              </a:spcBef>
              <a:spcAft>
                <a:spcPts val="0"/>
              </a:spcAft>
              <a:buClr>
                <a:schemeClr val="dk1"/>
              </a:buClr>
              <a:buSzPts val="2400"/>
              <a:buFont typeface="Noto Sans Symbols"/>
              <a:buNone/>
              <a:defRPr b="0" i="0" sz="2400" u="none" cap="none" strike="noStrike">
                <a:solidFill>
                  <a:schemeClr val="lt1"/>
                </a:solidFill>
                <a:latin typeface="Arial"/>
                <a:ea typeface="Arial"/>
                <a:cs typeface="Arial"/>
                <a:sym typeface="Arial"/>
              </a:defRPr>
            </a:lvl2pPr>
            <a:lvl3pPr indent="-228600" lvl="2" marL="1371600" marR="0" rtl="0" algn="l">
              <a:lnSpc>
                <a:spcPct val="90000"/>
              </a:lnSpc>
              <a:spcBef>
                <a:spcPts val="900"/>
              </a:spcBef>
              <a:spcAft>
                <a:spcPts val="0"/>
              </a:spcAft>
              <a:buClr>
                <a:schemeClr val="dk1"/>
              </a:buClr>
              <a:buSzPts val="2400"/>
              <a:buFont typeface="Noto Sans Symbols"/>
              <a:buNone/>
              <a:defRPr b="0" i="0" sz="2400" u="none" cap="none" strike="noStrike">
                <a:solidFill>
                  <a:schemeClr val="lt1"/>
                </a:solidFill>
                <a:latin typeface="Arial"/>
                <a:ea typeface="Arial"/>
                <a:cs typeface="Arial"/>
                <a:sym typeface="Arial"/>
              </a:defRPr>
            </a:lvl3pPr>
            <a:lvl4pPr indent="-342900" lvl="3" marL="1828800" marR="0" rtl="0" algn="l">
              <a:spcBef>
                <a:spcPts val="900"/>
              </a:spcBef>
              <a:spcAft>
                <a:spcPts val="0"/>
              </a:spcAft>
              <a:buClr>
                <a:schemeClr val="dk1"/>
              </a:buClr>
              <a:buSzPts val="1800"/>
              <a:buFont typeface="Noto Sans Symbols"/>
              <a:buChar char="▪"/>
              <a:defRPr b="0" i="0" sz="1800" u="none" cap="none" strike="noStrike">
                <a:solidFill>
                  <a:schemeClr val="lt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Noto Sans Symbols"/>
              <a:buChar char="▪"/>
              <a:defRPr b="0" i="0" sz="20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
        <p:nvSpPr>
          <p:cNvPr id="44" name="Google Shape;44;p6"/>
          <p:cNvSpPr txBox="1"/>
          <p:nvPr>
            <p:ph idx="2" type="body"/>
          </p:nvPr>
        </p:nvSpPr>
        <p:spPr>
          <a:xfrm>
            <a:off x="1685408" y="4039406"/>
            <a:ext cx="8805227" cy="5254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900"/>
              </a:spcBef>
              <a:spcAft>
                <a:spcPts val="0"/>
              </a:spcAft>
              <a:buClr>
                <a:srgbClr val="868686"/>
              </a:buClr>
              <a:buSzPts val="1800"/>
              <a:buFont typeface="Noto Sans Symbols"/>
              <a:buNone/>
              <a:defRPr b="0" i="0" sz="1800" u="none" cap="none" strike="noStrike">
                <a:solidFill>
                  <a:schemeClr val="lt1"/>
                </a:solidFill>
                <a:latin typeface="Arial"/>
                <a:ea typeface="Arial"/>
                <a:cs typeface="Arial"/>
                <a:sym typeface="Arial"/>
              </a:defRPr>
            </a:lvl1pPr>
            <a:lvl2pPr indent="-228600" lvl="1" marL="9144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2pPr>
            <a:lvl3pPr indent="-228600" lvl="2" marL="13716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3pPr>
            <a:lvl4pPr indent="-228600" lvl="3" marL="1828800" marR="0" rtl="0" algn="ctr">
              <a:spcBef>
                <a:spcPts val="90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4pPr>
            <a:lvl5pPr indent="-228600" lvl="4" marL="2286000" marR="0" rtl="0" algn="ctr">
              <a:spcBef>
                <a:spcPts val="56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
        <p:nvSpPr>
          <p:cNvPr id="45" name="Google Shape;45;p6"/>
          <p:cNvSpPr/>
          <p:nvPr/>
        </p:nvSpPr>
        <p:spPr>
          <a:xfrm>
            <a:off x="39303" y="1274332"/>
            <a:ext cx="1603324" cy="147501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9900" cap="none">
                <a:solidFill>
                  <a:schemeClr val="lt2"/>
                </a:solidFill>
                <a:latin typeface="Arial"/>
                <a:ea typeface="Arial"/>
                <a:cs typeface="Arial"/>
                <a:sym typeface="Arial"/>
              </a:rPr>
              <a:t>“</a:t>
            </a:r>
            <a:endParaRPr b="0" sz="19900" cap="none">
              <a:solidFill>
                <a:schemeClr val="lt2"/>
              </a:solidFill>
              <a:latin typeface="Arial"/>
              <a:ea typeface="Arial"/>
              <a:cs typeface="Arial"/>
              <a:sym typeface="Arial"/>
            </a:endParaRPr>
          </a:p>
        </p:txBody>
      </p:sp>
      <p:sp>
        <p:nvSpPr>
          <p:cNvPr id="46" name="Google Shape;46;p6"/>
          <p:cNvSpPr/>
          <p:nvPr/>
        </p:nvSpPr>
        <p:spPr>
          <a:xfrm rot="10800000">
            <a:off x="9303106" y="4972804"/>
            <a:ext cx="1603324" cy="126402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9900" cap="none">
                <a:solidFill>
                  <a:schemeClr val="lt2"/>
                </a:solidFill>
                <a:latin typeface="Arial"/>
                <a:ea typeface="Arial"/>
                <a:cs typeface="Arial"/>
                <a:sym typeface="Arial"/>
              </a:rPr>
              <a:t>“</a:t>
            </a:r>
            <a:endParaRPr b="0" sz="19900" cap="none">
              <a:solidFill>
                <a:schemeClr val="lt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hotograph">
  <p:cSld name="Content with Photograph">
    <p:spTree>
      <p:nvGrpSpPr>
        <p:cNvPr id="47" name="Shape 47"/>
        <p:cNvGrpSpPr/>
        <p:nvPr/>
      </p:nvGrpSpPr>
      <p:grpSpPr>
        <a:xfrm>
          <a:off x="0" y="0"/>
          <a:ext cx="0" cy="0"/>
          <a:chOff x="0" y="0"/>
          <a:chExt cx="0" cy="0"/>
        </a:xfrm>
      </p:grpSpPr>
      <p:sp>
        <p:nvSpPr>
          <p:cNvPr id="48" name="Google Shape;48;p7"/>
          <p:cNvSpPr txBox="1"/>
          <p:nvPr>
            <p:ph type="title"/>
          </p:nvPr>
        </p:nvSpPr>
        <p:spPr>
          <a:xfrm>
            <a:off x="476791" y="633526"/>
            <a:ext cx="5922117" cy="61863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36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sp>
        <p:nvSpPr>
          <p:cNvPr id="49" name="Google Shape;49;p7"/>
          <p:cNvSpPr txBox="1"/>
          <p:nvPr>
            <p:ph idx="1" type="body"/>
          </p:nvPr>
        </p:nvSpPr>
        <p:spPr>
          <a:xfrm>
            <a:off x="512064" y="2103035"/>
            <a:ext cx="5905833" cy="369375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900"/>
              </a:spcBef>
              <a:spcAft>
                <a:spcPts val="0"/>
              </a:spcAft>
              <a:buClr>
                <a:schemeClr val="dk1"/>
              </a:buClr>
              <a:buSzPts val="2000"/>
              <a:buFont typeface="Noto Sans Symbols"/>
              <a:buNone/>
              <a:defRPr b="0" i="0" sz="2000" u="none" cap="none" strike="noStrike">
                <a:solidFill>
                  <a:schemeClr val="dk2"/>
                </a:solidFill>
                <a:latin typeface="Arial"/>
                <a:ea typeface="Arial"/>
                <a:cs typeface="Arial"/>
                <a:sym typeface="Arial"/>
              </a:defRPr>
            </a:lvl1pPr>
            <a:lvl2pPr indent="-228600" lvl="1" marL="914400" marR="0" rtl="0" algn="l">
              <a:lnSpc>
                <a:spcPct val="90000"/>
              </a:lnSpc>
              <a:spcBef>
                <a:spcPts val="900"/>
              </a:spcBef>
              <a:spcAft>
                <a:spcPts val="0"/>
              </a:spcAft>
              <a:buClr>
                <a:schemeClr val="dk1"/>
              </a:buClr>
              <a:buSzPts val="1800"/>
              <a:buFont typeface="Noto Sans Symbols"/>
              <a:buNone/>
              <a:defRPr b="0" i="0" sz="1800" u="none" cap="none" strike="noStrike">
                <a:solidFill>
                  <a:schemeClr val="dk2"/>
                </a:solidFill>
                <a:latin typeface="Arial"/>
                <a:ea typeface="Arial"/>
                <a:cs typeface="Arial"/>
                <a:sym typeface="Arial"/>
              </a:defRPr>
            </a:lvl2pPr>
            <a:lvl3pPr indent="-228600" lvl="2" marL="1371600" marR="0" rtl="0" algn="l">
              <a:lnSpc>
                <a:spcPct val="90000"/>
              </a:lnSpc>
              <a:spcBef>
                <a:spcPts val="900"/>
              </a:spcBef>
              <a:spcAft>
                <a:spcPts val="0"/>
              </a:spcAft>
              <a:buClr>
                <a:schemeClr val="dk1"/>
              </a:buClr>
              <a:buSzPts val="1800"/>
              <a:buFont typeface="Noto Sans Symbols"/>
              <a:buNone/>
              <a:defRPr b="0" i="0" sz="1800" u="none" cap="none" strike="noStrike">
                <a:solidFill>
                  <a:schemeClr val="dk2"/>
                </a:solidFill>
                <a:latin typeface="Arial"/>
                <a:ea typeface="Arial"/>
                <a:cs typeface="Arial"/>
                <a:sym typeface="Arial"/>
              </a:defRPr>
            </a:lvl3pPr>
            <a:lvl4pPr indent="-342900" lvl="3" marL="1828800" marR="0" rtl="0" algn="l">
              <a:spcBef>
                <a:spcPts val="900"/>
              </a:spcBef>
              <a:spcAft>
                <a:spcPts val="0"/>
              </a:spcAft>
              <a:buClr>
                <a:schemeClr val="dk1"/>
              </a:buClr>
              <a:buSzPts val="1800"/>
              <a:buFont typeface="Noto Sans Symbols"/>
              <a:buChar char="▪"/>
              <a:defRPr b="0" i="0" sz="1800" u="none" cap="none" strike="noStrike">
                <a:solidFill>
                  <a:schemeClr val="lt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Noto Sans Symbols"/>
              <a:buChar char="▪"/>
              <a:defRPr b="0" i="0" sz="20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
        <p:nvSpPr>
          <p:cNvPr id="50" name="Google Shape;50;p7"/>
          <p:cNvSpPr txBox="1"/>
          <p:nvPr>
            <p:ph idx="2" type="body"/>
          </p:nvPr>
        </p:nvSpPr>
        <p:spPr>
          <a:xfrm>
            <a:off x="476791" y="1183333"/>
            <a:ext cx="5922117" cy="5254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900"/>
              </a:spcBef>
              <a:spcAft>
                <a:spcPts val="0"/>
              </a:spcAft>
              <a:buClr>
                <a:srgbClr val="868686"/>
              </a:buClr>
              <a:buSzPts val="2400"/>
              <a:buFont typeface="Noto Sans Symbols"/>
              <a:buNone/>
              <a:defRPr b="0" i="0" sz="2400" u="none" cap="none" strike="noStrike">
                <a:solidFill>
                  <a:schemeClr val="lt2"/>
                </a:solidFill>
                <a:latin typeface="Trebuchet MS"/>
                <a:ea typeface="Trebuchet MS"/>
                <a:cs typeface="Trebuchet MS"/>
                <a:sym typeface="Trebuchet MS"/>
              </a:defRPr>
            </a:lvl1pPr>
            <a:lvl2pPr indent="-228600" lvl="1" marL="9144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2pPr>
            <a:lvl3pPr indent="-228600" lvl="2" marL="13716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3pPr>
            <a:lvl4pPr indent="-228600" lvl="3" marL="1828800" marR="0" rtl="0" algn="ctr">
              <a:spcBef>
                <a:spcPts val="90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4pPr>
            <a:lvl5pPr indent="-228600" lvl="4" marL="2286000" marR="0" rtl="0" algn="ctr">
              <a:spcBef>
                <a:spcPts val="56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51" name="Shape 51"/>
        <p:cNvGrpSpPr/>
        <p:nvPr/>
      </p:nvGrpSpPr>
      <p:grpSpPr>
        <a:xfrm>
          <a:off x="0" y="0"/>
          <a:ext cx="0" cy="0"/>
          <a:chOff x="0" y="0"/>
          <a:chExt cx="0" cy="0"/>
        </a:xfrm>
      </p:grpSpPr>
      <p:sp>
        <p:nvSpPr>
          <p:cNvPr id="52" name="Google Shape;52;p8"/>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36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10" Type="http://schemas.openxmlformats.org/officeDocument/2006/relationships/theme" Target="../theme/theme1.xml"/><Relationship Id="rId9" Type="http://schemas.openxmlformats.org/officeDocument/2006/relationships/slideLayout" Target="../slideLayouts/slideLayout7.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 name="Shape 8"/>
        <p:cNvGrpSpPr/>
        <p:nvPr/>
      </p:nvGrpSpPr>
      <p:grpSpPr>
        <a:xfrm>
          <a:off x="0" y="0"/>
          <a:ext cx="0" cy="0"/>
          <a:chOff x="0" y="0"/>
          <a:chExt cx="0" cy="0"/>
        </a:xfrm>
      </p:grpSpPr>
      <p:sp>
        <p:nvSpPr>
          <p:cNvPr id="9" name="Google Shape;9;p1"/>
          <p:cNvSpPr txBox="1"/>
          <p:nvPr>
            <p:ph type="title"/>
          </p:nvPr>
        </p:nvSpPr>
        <p:spPr>
          <a:xfrm>
            <a:off x="421036" y="653532"/>
            <a:ext cx="9973315" cy="59093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36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sp>
        <p:nvSpPr>
          <p:cNvPr id="10" name="Google Shape;10;p1"/>
          <p:cNvSpPr txBox="1"/>
          <p:nvPr>
            <p:ph idx="1" type="body"/>
          </p:nvPr>
        </p:nvSpPr>
        <p:spPr>
          <a:xfrm>
            <a:off x="437392" y="2105237"/>
            <a:ext cx="9948931" cy="3908047"/>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1pPr>
            <a:lvl2pPr indent="-355600" lvl="1" marL="9144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2pPr>
            <a:lvl3pPr indent="-355600" lvl="2" marL="13716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3pPr>
            <a:lvl4pPr indent="-355600" lvl="3" marL="1828800" marR="0" rtl="0" algn="l">
              <a:spcBef>
                <a:spcPts val="9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4pPr>
            <a:lvl5pPr indent="-355600" lvl="4" marL="22860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grpSp>
        <p:nvGrpSpPr>
          <p:cNvPr id="11" name="Google Shape;11;p1"/>
          <p:cNvGrpSpPr/>
          <p:nvPr/>
        </p:nvGrpSpPr>
        <p:grpSpPr>
          <a:xfrm>
            <a:off x="-28075" y="0"/>
            <a:ext cx="187005" cy="6172200"/>
            <a:chOff x="311342" y="0"/>
            <a:chExt cx="401443" cy="6172200"/>
          </a:xfrm>
        </p:grpSpPr>
        <p:sp>
          <p:nvSpPr>
            <p:cNvPr id="12" name="Google Shape;12;p1"/>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 name="Google Shape;13;p1"/>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pic>
        <p:nvPicPr>
          <p:cNvPr id="14" name="Google Shape;14;p1"/>
          <p:cNvPicPr preferRelativeResize="0"/>
          <p:nvPr/>
        </p:nvPicPr>
        <p:blipFill rotWithShape="1">
          <a:blip r:embed="rId1">
            <a:alphaModFix/>
          </a:blip>
          <a:srcRect b="0" l="0" r="0" t="0"/>
          <a:stretch/>
        </p:blipFill>
        <p:spPr>
          <a:xfrm>
            <a:off x="496574" y="5769221"/>
            <a:ext cx="770828" cy="207821"/>
          </a:xfrm>
          <a:prstGeom prst="rect">
            <a:avLst/>
          </a:prstGeom>
          <a:noFill/>
          <a:ln>
            <a:noFill/>
          </a:ln>
        </p:spPr>
      </p:pic>
      <p:pic>
        <p:nvPicPr>
          <p:cNvPr descr="https://lh3.googleusercontent.com/crPaglf53Ty0hsyrgg1HbtW8NdJ_JRSs4_LvKWniRAYbcJURkGDAUfSn2YrSLXcUpCK-6bhtQ8o_X6plTcmyAgUOdWKWVhR74i0LE7CN9Z6dSrBW8JyfunwZ1LJVTuFHQeGclSxaNzAxDKsi" id="15" name="Google Shape;15;p1"/>
          <p:cNvPicPr preferRelativeResize="0"/>
          <p:nvPr/>
        </p:nvPicPr>
        <p:blipFill rotWithShape="1">
          <a:blip r:embed="rId2">
            <a:alphaModFix/>
          </a:blip>
          <a:srcRect b="0" l="0" r="0" t="0"/>
          <a:stretch/>
        </p:blipFill>
        <p:spPr>
          <a:xfrm>
            <a:off x="1423447" y="5719745"/>
            <a:ext cx="723528" cy="25729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9"/>
          <p:cNvSpPr txBox="1"/>
          <p:nvPr>
            <p:ph type="title"/>
          </p:nvPr>
        </p:nvSpPr>
        <p:spPr>
          <a:xfrm>
            <a:off x="433639" y="917182"/>
            <a:ext cx="8972550" cy="141968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br>
              <a:rPr b="0" i="0" lang="en-US" sz="5200" u="none" cap="none" strike="noStrike">
                <a:solidFill>
                  <a:schemeClr val="lt1"/>
                </a:solidFill>
                <a:latin typeface="Arial"/>
                <a:ea typeface="Arial"/>
                <a:cs typeface="Arial"/>
                <a:sym typeface="Arial"/>
              </a:rPr>
            </a:br>
            <a:r>
              <a:rPr b="0" i="0" lang="en-US" sz="5200" u="none" cap="none" strike="noStrike">
                <a:solidFill>
                  <a:schemeClr val="lt1"/>
                </a:solidFill>
                <a:latin typeface="Arial"/>
                <a:ea typeface="Arial"/>
                <a:cs typeface="Arial"/>
                <a:sym typeface="Arial"/>
              </a:rPr>
              <a:t>DATA MANAGEMENT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18"/>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ARRAY SHAPING</a:t>
            </a:r>
            <a:endParaRPr/>
          </a:p>
        </p:txBody>
      </p:sp>
      <p:sp>
        <p:nvSpPr>
          <p:cNvPr id="448" name="Google Shape;448;p18"/>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t/>
            </a:r>
            <a:endParaRPr b="0" i="0" sz="2400" u="none" cap="none" strike="noStrike">
              <a:solidFill>
                <a:schemeClr val="lt2"/>
              </a:solidFill>
              <a:latin typeface="Arial"/>
              <a:ea typeface="Arial"/>
              <a:cs typeface="Arial"/>
              <a:sym typeface="Arial"/>
            </a:endParaRPr>
          </a:p>
        </p:txBody>
      </p:sp>
      <p:sp>
        <p:nvSpPr>
          <p:cNvPr id="449" name="Google Shape;449;p18"/>
          <p:cNvSpPr txBox="1"/>
          <p:nvPr>
            <p:ph idx="1" type="body"/>
          </p:nvPr>
        </p:nvSpPr>
        <p:spPr>
          <a:xfrm>
            <a:off x="436740" y="2103035"/>
            <a:ext cx="9948672" cy="193556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Sometimes the compiler needs help understanding the </a:t>
            </a:r>
            <a:r>
              <a:rPr b="0" i="1" lang="en-US" sz="2000" u="none" cap="none" strike="noStrike">
                <a:solidFill>
                  <a:schemeClr val="dk2"/>
                </a:solidFill>
                <a:latin typeface="Arial"/>
                <a:ea typeface="Arial"/>
                <a:cs typeface="Arial"/>
                <a:sym typeface="Arial"/>
              </a:rPr>
              <a:t>shape</a:t>
            </a:r>
            <a:r>
              <a:rPr b="0" i="0" lang="en-US" sz="2000" u="none" cap="none" strike="noStrike">
                <a:solidFill>
                  <a:schemeClr val="dk2"/>
                </a:solidFill>
                <a:latin typeface="Arial"/>
                <a:ea typeface="Arial"/>
                <a:cs typeface="Arial"/>
                <a:sym typeface="Arial"/>
              </a:rPr>
              <a:t> of an array</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first number is the start index of the array</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C/C++, the second number is how much data is to be transferred</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Fortran, the second number is the ending index</a:t>
            </a:r>
            <a:endParaRPr/>
          </a:p>
        </p:txBody>
      </p:sp>
      <p:sp>
        <p:nvSpPr>
          <p:cNvPr id="450" name="Google Shape;450;p18"/>
          <p:cNvSpPr txBox="1"/>
          <p:nvPr/>
        </p:nvSpPr>
        <p:spPr>
          <a:xfrm>
            <a:off x="419640" y="5005034"/>
            <a:ext cx="8165559" cy="480131"/>
          </a:xfrm>
          <a:prstGeom prst="rect">
            <a:avLst/>
          </a:prstGeom>
          <a:solidFill>
            <a:srgbClr val="F2F2F2"/>
          </a:solidFill>
          <a:ln cap="flat" cmpd="sng" w="38100">
            <a:solidFill>
              <a:srgbClr val="FF54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800" u="none" cap="none" strike="noStrike">
                <a:solidFill>
                  <a:srgbClr val="8E4000"/>
                </a:solidFill>
                <a:latin typeface="Consolas"/>
                <a:ea typeface="Consolas"/>
                <a:cs typeface="Consolas"/>
                <a:sym typeface="Consolas"/>
              </a:rPr>
              <a:t>copy(array(starting_index:ending_index))</a:t>
            </a:r>
            <a:endParaRPr/>
          </a:p>
        </p:txBody>
      </p:sp>
      <p:sp>
        <p:nvSpPr>
          <p:cNvPr id="451" name="Google Shape;451;p18"/>
          <p:cNvSpPr txBox="1"/>
          <p:nvPr/>
        </p:nvSpPr>
        <p:spPr>
          <a:xfrm>
            <a:off x="436740" y="4140200"/>
            <a:ext cx="8148459" cy="480131"/>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800" u="none" cap="none" strike="noStrike">
                <a:solidFill>
                  <a:srgbClr val="8E4000"/>
                </a:solidFill>
                <a:latin typeface="Consolas"/>
                <a:ea typeface="Consolas"/>
                <a:cs typeface="Consolas"/>
                <a:sym typeface="Consolas"/>
              </a:rPr>
              <a:t>copy(array[starting_index:length])</a:t>
            </a:r>
            <a:endParaRPr/>
          </a:p>
        </p:txBody>
      </p:sp>
      <p:sp>
        <p:nvSpPr>
          <p:cNvPr id="452" name="Google Shape;452;p18"/>
          <p:cNvSpPr txBox="1"/>
          <p:nvPr/>
        </p:nvSpPr>
        <p:spPr>
          <a:xfrm>
            <a:off x="8585199" y="4252487"/>
            <a:ext cx="851515"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C/C++</a:t>
            </a:r>
            <a:endParaRPr/>
          </a:p>
        </p:txBody>
      </p:sp>
      <p:sp>
        <p:nvSpPr>
          <p:cNvPr id="453" name="Google Shape;453;p18"/>
          <p:cNvSpPr txBox="1"/>
          <p:nvPr/>
        </p:nvSpPr>
        <p:spPr>
          <a:xfrm>
            <a:off x="8585199" y="5110734"/>
            <a:ext cx="928459"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Fortran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19"/>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ARRAY SHAPING (CONT.)</a:t>
            </a:r>
            <a:endParaRPr/>
          </a:p>
        </p:txBody>
      </p:sp>
      <p:sp>
        <p:nvSpPr>
          <p:cNvPr id="460" name="Google Shape;460;p19"/>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Multi-dimensional Array shaping</a:t>
            </a:r>
            <a:endParaRPr/>
          </a:p>
        </p:txBody>
      </p:sp>
      <p:sp>
        <p:nvSpPr>
          <p:cNvPr id="461" name="Google Shape;461;p19"/>
          <p:cNvSpPr txBox="1"/>
          <p:nvPr/>
        </p:nvSpPr>
        <p:spPr>
          <a:xfrm>
            <a:off x="436740" y="4350611"/>
            <a:ext cx="8165559" cy="480131"/>
          </a:xfrm>
          <a:prstGeom prst="rect">
            <a:avLst/>
          </a:prstGeom>
          <a:solidFill>
            <a:srgbClr val="F2F2F2"/>
          </a:solidFill>
          <a:ln cap="flat" cmpd="sng" w="38100">
            <a:solidFill>
              <a:srgbClr val="FF54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800" u="none" cap="none" strike="noStrike">
                <a:solidFill>
                  <a:srgbClr val="8E4000"/>
                </a:solidFill>
                <a:latin typeface="Consolas"/>
                <a:ea typeface="Consolas"/>
                <a:cs typeface="Consolas"/>
                <a:sym typeface="Consolas"/>
              </a:rPr>
              <a:t>copy(array(1:N, 1:M))</a:t>
            </a:r>
            <a:endParaRPr/>
          </a:p>
        </p:txBody>
      </p:sp>
      <p:sp>
        <p:nvSpPr>
          <p:cNvPr id="462" name="Google Shape;462;p19"/>
          <p:cNvSpPr txBox="1"/>
          <p:nvPr/>
        </p:nvSpPr>
        <p:spPr>
          <a:xfrm>
            <a:off x="436740" y="2459216"/>
            <a:ext cx="8148459" cy="480131"/>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800" u="none" cap="none" strike="noStrike">
                <a:solidFill>
                  <a:srgbClr val="8E4000"/>
                </a:solidFill>
                <a:latin typeface="Consolas"/>
                <a:ea typeface="Consolas"/>
                <a:cs typeface="Consolas"/>
                <a:sym typeface="Consolas"/>
              </a:rPr>
              <a:t>copy(array[0:N][0:M])</a:t>
            </a:r>
            <a:endParaRPr/>
          </a:p>
        </p:txBody>
      </p:sp>
      <p:sp>
        <p:nvSpPr>
          <p:cNvPr id="463" name="Google Shape;463;p19"/>
          <p:cNvSpPr txBox="1"/>
          <p:nvPr/>
        </p:nvSpPr>
        <p:spPr>
          <a:xfrm>
            <a:off x="8585199" y="2571503"/>
            <a:ext cx="851515"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C/C++</a:t>
            </a:r>
            <a:endParaRPr/>
          </a:p>
        </p:txBody>
      </p:sp>
      <p:sp>
        <p:nvSpPr>
          <p:cNvPr id="464" name="Google Shape;464;p19"/>
          <p:cNvSpPr txBox="1"/>
          <p:nvPr/>
        </p:nvSpPr>
        <p:spPr>
          <a:xfrm>
            <a:off x="8602299" y="4456311"/>
            <a:ext cx="928459"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Fortran</a:t>
            </a:r>
            <a:endParaRPr/>
          </a:p>
        </p:txBody>
      </p:sp>
      <p:sp>
        <p:nvSpPr>
          <p:cNvPr id="465" name="Google Shape;465;p19"/>
          <p:cNvSpPr/>
          <p:nvPr/>
        </p:nvSpPr>
        <p:spPr>
          <a:xfrm>
            <a:off x="436740" y="3368040"/>
            <a:ext cx="8165559" cy="59436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2400" u="none" cap="none" strike="noStrike">
                <a:solidFill>
                  <a:schemeClr val="lt1"/>
                </a:solidFill>
                <a:latin typeface="Arial"/>
                <a:ea typeface="Arial"/>
                <a:cs typeface="Arial"/>
                <a:sym typeface="Arial"/>
              </a:rPr>
              <a:t>Both of these examples copy a 2D array to the device</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2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ARRAY SHAPING (CONT.)</a:t>
            </a:r>
            <a:endParaRPr/>
          </a:p>
        </p:txBody>
      </p:sp>
      <p:sp>
        <p:nvSpPr>
          <p:cNvPr id="472" name="Google Shape;472;p20"/>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Partial Arrays</a:t>
            </a:r>
            <a:endParaRPr/>
          </a:p>
        </p:txBody>
      </p:sp>
      <p:sp>
        <p:nvSpPr>
          <p:cNvPr id="473" name="Google Shape;473;p20"/>
          <p:cNvSpPr txBox="1"/>
          <p:nvPr/>
        </p:nvSpPr>
        <p:spPr>
          <a:xfrm>
            <a:off x="436740" y="4350611"/>
            <a:ext cx="8165559" cy="480131"/>
          </a:xfrm>
          <a:prstGeom prst="rect">
            <a:avLst/>
          </a:prstGeom>
          <a:solidFill>
            <a:srgbClr val="F2F2F2"/>
          </a:solidFill>
          <a:ln cap="flat" cmpd="sng" w="38100">
            <a:solidFill>
              <a:srgbClr val="FF54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800" u="none" cap="none" strike="noStrike">
                <a:solidFill>
                  <a:srgbClr val="8E4000"/>
                </a:solidFill>
                <a:latin typeface="Consolas"/>
                <a:ea typeface="Consolas"/>
                <a:cs typeface="Consolas"/>
                <a:sym typeface="Consolas"/>
              </a:rPr>
              <a:t>copy(array(i*N/4:i*N/4+N/4))</a:t>
            </a:r>
            <a:endParaRPr/>
          </a:p>
        </p:txBody>
      </p:sp>
      <p:sp>
        <p:nvSpPr>
          <p:cNvPr id="474" name="Google Shape;474;p20"/>
          <p:cNvSpPr txBox="1"/>
          <p:nvPr/>
        </p:nvSpPr>
        <p:spPr>
          <a:xfrm>
            <a:off x="436740" y="2459216"/>
            <a:ext cx="8148459" cy="480131"/>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800" u="none" cap="none" strike="noStrike">
                <a:solidFill>
                  <a:srgbClr val="8E4000"/>
                </a:solidFill>
                <a:latin typeface="Consolas"/>
                <a:ea typeface="Consolas"/>
                <a:cs typeface="Consolas"/>
                <a:sym typeface="Consolas"/>
              </a:rPr>
              <a:t>copy(array[i*N/4:N/4])</a:t>
            </a:r>
            <a:endParaRPr/>
          </a:p>
        </p:txBody>
      </p:sp>
      <p:sp>
        <p:nvSpPr>
          <p:cNvPr id="475" name="Google Shape;475;p20"/>
          <p:cNvSpPr txBox="1"/>
          <p:nvPr/>
        </p:nvSpPr>
        <p:spPr>
          <a:xfrm>
            <a:off x="8585199" y="2571503"/>
            <a:ext cx="851515"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C/C++</a:t>
            </a:r>
            <a:endParaRPr/>
          </a:p>
        </p:txBody>
      </p:sp>
      <p:sp>
        <p:nvSpPr>
          <p:cNvPr id="476" name="Google Shape;476;p20"/>
          <p:cNvSpPr txBox="1"/>
          <p:nvPr/>
        </p:nvSpPr>
        <p:spPr>
          <a:xfrm>
            <a:off x="8602299" y="4456311"/>
            <a:ext cx="928459"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Fortran</a:t>
            </a:r>
            <a:endParaRPr/>
          </a:p>
        </p:txBody>
      </p:sp>
      <p:sp>
        <p:nvSpPr>
          <p:cNvPr id="477" name="Google Shape;477;p20"/>
          <p:cNvSpPr/>
          <p:nvPr/>
        </p:nvSpPr>
        <p:spPr>
          <a:xfrm>
            <a:off x="436740" y="3368040"/>
            <a:ext cx="8165559" cy="59436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2400" u="none" cap="none" strike="noStrike">
                <a:solidFill>
                  <a:schemeClr val="lt1"/>
                </a:solidFill>
                <a:latin typeface="Arial"/>
                <a:ea typeface="Arial"/>
                <a:cs typeface="Arial"/>
                <a:sym typeface="Arial"/>
              </a:rPr>
              <a:t>Both of these examples copy only ¼ of the full array</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21"/>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STRUCTURED DATA DIRECTIVE</a:t>
            </a:r>
            <a:endParaRPr/>
          </a:p>
        </p:txBody>
      </p:sp>
      <p:sp>
        <p:nvSpPr>
          <p:cNvPr id="484" name="Google Shape;484;p21"/>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Example</a:t>
            </a:r>
            <a:endParaRPr/>
          </a:p>
        </p:txBody>
      </p:sp>
      <p:sp>
        <p:nvSpPr>
          <p:cNvPr id="485" name="Google Shape;485;p21"/>
          <p:cNvSpPr txBox="1"/>
          <p:nvPr/>
        </p:nvSpPr>
        <p:spPr>
          <a:xfrm>
            <a:off x="2734238" y="2192078"/>
            <a:ext cx="7947119" cy="2031325"/>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20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20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1" i="0" lang="en-US" sz="2000" u="none" cap="none" strike="noStrike">
                <a:solidFill>
                  <a:srgbClr val="0080A7"/>
                </a:solidFill>
                <a:latin typeface="Consolas"/>
                <a:ea typeface="Consolas"/>
                <a:cs typeface="Consolas"/>
                <a:sym typeface="Consolas"/>
              </a:rPr>
              <a:t>#pragma acc parallel loop</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for</a:t>
            </a:r>
            <a:r>
              <a:rPr b="0" i="0" lang="en-US" sz="2000" u="none" cap="none" strike="noStrike">
                <a:solidFill>
                  <a:schemeClr val="dk2"/>
                </a:solidFill>
                <a:latin typeface="Consolas"/>
                <a:ea typeface="Consolas"/>
                <a:cs typeface="Consolas"/>
                <a:sym typeface="Consolas"/>
              </a:rPr>
              <a:t>(</a:t>
            </a:r>
            <a:r>
              <a:rPr b="0" i="0" lang="en-US" sz="2000" u="none" cap="none" strike="noStrike">
                <a:solidFill>
                  <a:srgbClr val="A64CFF"/>
                </a:solidFill>
                <a:latin typeface="Consolas"/>
                <a:ea typeface="Consolas"/>
                <a:cs typeface="Consolas"/>
                <a:sym typeface="Consolas"/>
              </a:rPr>
              <a:t>int</a:t>
            </a:r>
            <a:r>
              <a:rPr b="0" i="0" lang="en-US" sz="2000" u="none" cap="none" strike="noStrike">
                <a:solidFill>
                  <a:schemeClr val="dk2"/>
                </a:solidFill>
                <a:latin typeface="Consolas"/>
                <a:ea typeface="Consolas"/>
                <a:cs typeface="Consolas"/>
                <a:sym typeface="Consolas"/>
              </a:rPr>
              <a:t> i = </a:t>
            </a:r>
            <a:r>
              <a:rPr b="0" i="0" lang="en-US" sz="2000" u="none" cap="none" strike="noStrike">
                <a:solidFill>
                  <a:srgbClr val="FF8738"/>
                </a:solidFill>
                <a:latin typeface="Consolas"/>
                <a:ea typeface="Consolas"/>
                <a:cs typeface="Consolas"/>
                <a:sym typeface="Consolas"/>
              </a:rPr>
              <a:t>0</a:t>
            </a:r>
            <a:r>
              <a:rPr b="0" i="0" lang="en-US" sz="2000" u="none" cap="none" strike="noStrike">
                <a:solidFill>
                  <a:schemeClr val="dk2"/>
                </a:solidFill>
                <a:latin typeface="Consolas"/>
                <a:ea typeface="Consolas"/>
                <a:cs typeface="Consolas"/>
                <a:sym typeface="Consolas"/>
              </a:rPr>
              <a:t>; i &lt; N; i</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 = a[i] </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b="0" i="0" sz="2000" u="none" cap="none" strike="noStrike">
              <a:solidFill>
                <a:srgbClr val="C00000"/>
              </a:solidFill>
              <a:latin typeface="Consolas"/>
              <a:ea typeface="Consolas"/>
              <a:cs typeface="Consolas"/>
              <a:sym typeface="Consolas"/>
            </a:endParaRPr>
          </a:p>
        </p:txBody>
      </p:sp>
      <p:sp>
        <p:nvSpPr>
          <p:cNvPr id="486" name="Google Shape;486;p21"/>
          <p:cNvSpPr txBox="1"/>
          <p:nvPr/>
        </p:nvSpPr>
        <p:spPr>
          <a:xfrm>
            <a:off x="185737" y="2602741"/>
            <a:ext cx="2443163" cy="1338828"/>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This </a:t>
            </a:r>
            <a:r>
              <a:rPr b="1" i="0" lang="en-US" sz="1800" u="none" cap="none" strike="noStrike">
                <a:solidFill>
                  <a:srgbClr val="030382"/>
                </a:solidFill>
                <a:latin typeface="Arial"/>
                <a:ea typeface="Arial"/>
                <a:cs typeface="Arial"/>
                <a:sym typeface="Arial"/>
              </a:rPr>
              <a:t>parallel loop </a:t>
            </a:r>
            <a:r>
              <a:rPr b="0" i="0" lang="en-US" sz="1800" u="none" cap="none" strike="noStrike">
                <a:solidFill>
                  <a:schemeClr val="dk2"/>
                </a:solidFill>
                <a:latin typeface="Arial"/>
                <a:ea typeface="Arial"/>
                <a:cs typeface="Arial"/>
                <a:sym typeface="Arial"/>
              </a:rPr>
              <a:t>will execute on the </a:t>
            </a:r>
            <a:r>
              <a:rPr b="1" i="0" lang="en-US" sz="1800" u="none" cap="none" strike="noStrike">
                <a:solidFill>
                  <a:srgbClr val="030382"/>
                </a:solidFill>
                <a:latin typeface="Arial"/>
                <a:ea typeface="Arial"/>
                <a:cs typeface="Arial"/>
                <a:sym typeface="Arial"/>
              </a:rPr>
              <a:t>accelerator</a:t>
            </a:r>
            <a:r>
              <a:rPr b="0" i="0" lang="en-US" sz="1800" u="none" cap="none" strike="noStrike">
                <a:solidFill>
                  <a:schemeClr val="dk2"/>
                </a:solidFill>
                <a:latin typeface="Arial"/>
                <a:ea typeface="Arial"/>
                <a:cs typeface="Arial"/>
                <a:sym typeface="Arial"/>
              </a:rPr>
              <a:t>, so </a:t>
            </a:r>
            <a:r>
              <a:rPr b="1" i="0" lang="en-US" sz="1800" u="none" cap="none" strike="noStrike">
                <a:solidFill>
                  <a:srgbClr val="030382"/>
                </a:solidFill>
                <a:latin typeface="Arial"/>
                <a:ea typeface="Arial"/>
                <a:cs typeface="Arial"/>
                <a:sym typeface="Arial"/>
              </a:rPr>
              <a:t>a, b, and c </a:t>
            </a:r>
            <a:r>
              <a:rPr b="0" i="0" lang="en-US" sz="1800" u="none" cap="none" strike="noStrike">
                <a:solidFill>
                  <a:schemeClr val="dk2"/>
                </a:solidFill>
                <a:latin typeface="Arial"/>
                <a:ea typeface="Arial"/>
                <a:cs typeface="Arial"/>
                <a:sym typeface="Arial"/>
              </a:rPr>
              <a:t>must be visible on the accelerator.</a:t>
            </a:r>
            <a:endParaRPr b="1" i="0" sz="1800" u="none" cap="none" strike="noStrike">
              <a:solidFill>
                <a:srgbClr val="03038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22"/>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STRUCTURED DATA DIRECTIVE</a:t>
            </a:r>
            <a:endParaRPr/>
          </a:p>
        </p:txBody>
      </p:sp>
      <p:sp>
        <p:nvSpPr>
          <p:cNvPr id="493" name="Google Shape;493;p22"/>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Example</a:t>
            </a:r>
            <a:endParaRPr/>
          </a:p>
        </p:txBody>
      </p:sp>
      <p:sp>
        <p:nvSpPr>
          <p:cNvPr id="494" name="Google Shape;494;p22"/>
          <p:cNvSpPr txBox="1"/>
          <p:nvPr/>
        </p:nvSpPr>
        <p:spPr>
          <a:xfrm>
            <a:off x="2734228" y="2192070"/>
            <a:ext cx="7947119" cy="2031325"/>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000" u="none" cap="none" strike="noStrike">
                <a:solidFill>
                  <a:srgbClr val="0080A7"/>
                </a:solidFill>
                <a:latin typeface="Consolas"/>
                <a:ea typeface="Consolas"/>
                <a:cs typeface="Consolas"/>
                <a:sym typeface="Consolas"/>
              </a:rPr>
              <a:t>#pragma acc data copyin(a[0:N],b[0:N]) copyout(c[0:N])</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1" i="0" lang="en-US" sz="2000" u="none" cap="none" strike="noStrike">
                <a:solidFill>
                  <a:srgbClr val="0080A7"/>
                </a:solidFill>
                <a:latin typeface="Consolas"/>
                <a:ea typeface="Consolas"/>
                <a:cs typeface="Consolas"/>
                <a:sym typeface="Consolas"/>
              </a:rPr>
              <a:t>#pragma acc parallel loop</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for</a:t>
            </a:r>
            <a:r>
              <a:rPr b="0" i="0" lang="en-US" sz="2000" u="none" cap="none" strike="noStrike">
                <a:solidFill>
                  <a:schemeClr val="dk2"/>
                </a:solidFill>
                <a:latin typeface="Consolas"/>
                <a:ea typeface="Consolas"/>
                <a:cs typeface="Consolas"/>
                <a:sym typeface="Consolas"/>
              </a:rPr>
              <a:t>(</a:t>
            </a:r>
            <a:r>
              <a:rPr b="0" i="0" lang="en-US" sz="2000" u="none" cap="none" strike="noStrike">
                <a:solidFill>
                  <a:srgbClr val="A64CFF"/>
                </a:solidFill>
                <a:latin typeface="Consolas"/>
                <a:ea typeface="Consolas"/>
                <a:cs typeface="Consolas"/>
                <a:sym typeface="Consolas"/>
              </a:rPr>
              <a:t>int</a:t>
            </a:r>
            <a:r>
              <a:rPr b="0" i="0" lang="en-US" sz="2000" u="none" cap="none" strike="noStrike">
                <a:solidFill>
                  <a:schemeClr val="dk2"/>
                </a:solidFill>
                <a:latin typeface="Consolas"/>
                <a:ea typeface="Consolas"/>
                <a:cs typeface="Consolas"/>
                <a:sym typeface="Consolas"/>
              </a:rPr>
              <a:t> i = </a:t>
            </a:r>
            <a:r>
              <a:rPr b="0" i="0" lang="en-US" sz="2000" u="none" cap="none" strike="noStrike">
                <a:solidFill>
                  <a:srgbClr val="FF8738"/>
                </a:solidFill>
                <a:latin typeface="Consolas"/>
                <a:ea typeface="Consolas"/>
                <a:cs typeface="Consolas"/>
                <a:sym typeface="Consolas"/>
              </a:rPr>
              <a:t>0</a:t>
            </a:r>
            <a:r>
              <a:rPr b="0" i="0" lang="en-US" sz="2000" u="none" cap="none" strike="noStrike">
                <a:solidFill>
                  <a:schemeClr val="dk2"/>
                </a:solidFill>
                <a:latin typeface="Consolas"/>
                <a:ea typeface="Consolas"/>
                <a:cs typeface="Consolas"/>
                <a:sym typeface="Consolas"/>
              </a:rPr>
              <a:t>; i &lt; N; i</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 = a[i] </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a:t>
            </a:r>
            <a:endParaRPr/>
          </a:p>
        </p:txBody>
      </p:sp>
      <p:sp>
        <p:nvSpPr>
          <p:cNvPr id="495" name="Google Shape;495;p22"/>
          <p:cNvSpPr/>
          <p:nvPr/>
        </p:nvSpPr>
        <p:spPr>
          <a:xfrm>
            <a:off x="1985973" y="2528880"/>
            <a:ext cx="591093" cy="257175"/>
          </a:xfrm>
          <a:prstGeom prst="rightArrow">
            <a:avLst>
              <a:gd fmla="val 50000" name="adj1"/>
              <a:gd fmla="val 50000" name="adj2"/>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6" name="Google Shape;496;p22"/>
          <p:cNvSpPr/>
          <p:nvPr/>
        </p:nvSpPr>
        <p:spPr>
          <a:xfrm>
            <a:off x="1985972" y="3910077"/>
            <a:ext cx="591093" cy="257175"/>
          </a:xfrm>
          <a:prstGeom prst="rightArrow">
            <a:avLst>
              <a:gd fmla="val 50000" name="adj1"/>
              <a:gd fmla="val 50000" name="adj2"/>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7" name="Google Shape;497;p22"/>
          <p:cNvSpPr txBox="1"/>
          <p:nvPr/>
        </p:nvSpPr>
        <p:spPr>
          <a:xfrm>
            <a:off x="0" y="2364749"/>
            <a:ext cx="2117823"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Start of             Data Region</a:t>
            </a:r>
            <a:endParaRPr/>
          </a:p>
        </p:txBody>
      </p:sp>
      <p:sp>
        <p:nvSpPr>
          <p:cNvPr id="498" name="Google Shape;498;p22"/>
          <p:cNvSpPr txBox="1"/>
          <p:nvPr/>
        </p:nvSpPr>
        <p:spPr>
          <a:xfrm>
            <a:off x="-1" y="3743198"/>
            <a:ext cx="2117823"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End of             Data Region</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95"/>
                                        </p:tgtEl>
                                        <p:attrNameLst>
                                          <p:attrName>style.visibility</p:attrName>
                                        </p:attrNameLst>
                                      </p:cBhvr>
                                      <p:to>
                                        <p:strVal val="visible"/>
                                      </p:to>
                                    </p:set>
                                    <p:animEffect filter="fade" transition="in">
                                      <p:cBhvr>
                                        <p:cTn dur="1000"/>
                                        <p:tgtEl>
                                          <p:spTgt spid="495"/>
                                        </p:tgtEl>
                                      </p:cBhvr>
                                    </p:animEffect>
                                  </p:childTnLst>
                                </p:cTn>
                              </p:par>
                              <p:par>
                                <p:cTn fill="hold" nodeType="withEffect" presetClass="entr" presetID="10" presetSubtype="0">
                                  <p:stCondLst>
                                    <p:cond delay="0"/>
                                  </p:stCondLst>
                                  <p:childTnLst>
                                    <p:set>
                                      <p:cBhvr>
                                        <p:cTn dur="1" fill="hold">
                                          <p:stCondLst>
                                            <p:cond delay="0"/>
                                          </p:stCondLst>
                                        </p:cTn>
                                        <p:tgtEl>
                                          <p:spTgt spid="497"/>
                                        </p:tgtEl>
                                        <p:attrNameLst>
                                          <p:attrName>style.visibility</p:attrName>
                                        </p:attrNameLst>
                                      </p:cBhvr>
                                      <p:to>
                                        <p:strVal val="visible"/>
                                      </p:to>
                                    </p:set>
                                    <p:animEffect filter="fade" transition="in">
                                      <p:cBhvr>
                                        <p:cTn dur="1000"/>
                                        <p:tgtEl>
                                          <p:spTgt spid="49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98"/>
                                        </p:tgtEl>
                                        <p:attrNameLst>
                                          <p:attrName>style.visibility</p:attrName>
                                        </p:attrNameLst>
                                      </p:cBhvr>
                                      <p:to>
                                        <p:strVal val="visible"/>
                                      </p:to>
                                    </p:set>
                                    <p:animEffect filter="fade" transition="in">
                                      <p:cBhvr>
                                        <p:cTn dur="1000"/>
                                        <p:tgtEl>
                                          <p:spTgt spid="498"/>
                                        </p:tgtEl>
                                      </p:cBhvr>
                                    </p:animEffect>
                                  </p:childTnLst>
                                </p:cTn>
                              </p:par>
                              <p:par>
                                <p:cTn fill="hold" nodeType="withEffect" presetClass="entr" presetID="10" presetSubtype="0">
                                  <p:stCondLst>
                                    <p:cond delay="0"/>
                                  </p:stCondLst>
                                  <p:childTnLst>
                                    <p:set>
                                      <p:cBhvr>
                                        <p:cTn dur="1" fill="hold">
                                          <p:stCondLst>
                                            <p:cond delay="0"/>
                                          </p:stCondLst>
                                        </p:cTn>
                                        <p:tgtEl>
                                          <p:spTgt spid="496"/>
                                        </p:tgtEl>
                                        <p:attrNameLst>
                                          <p:attrName>style.visibility</p:attrName>
                                        </p:attrNameLst>
                                      </p:cBhvr>
                                      <p:to>
                                        <p:strVal val="visible"/>
                                      </p:to>
                                    </p:set>
                                    <p:animEffect filter="fade" transition="in">
                                      <p:cBhvr>
                                        <p:cTn dur="1000"/>
                                        <p:tgtEl>
                                          <p:spTgt spid="4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2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STRUCTURED DATA DIRECTIVE</a:t>
            </a:r>
            <a:endParaRPr/>
          </a:p>
        </p:txBody>
      </p:sp>
      <p:sp>
        <p:nvSpPr>
          <p:cNvPr id="505" name="Google Shape;505;p23"/>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Example</a:t>
            </a:r>
            <a:endParaRPr/>
          </a:p>
        </p:txBody>
      </p:sp>
      <p:sp>
        <p:nvSpPr>
          <p:cNvPr id="506" name="Google Shape;506;p23"/>
          <p:cNvSpPr txBox="1"/>
          <p:nvPr/>
        </p:nvSpPr>
        <p:spPr>
          <a:xfrm>
            <a:off x="419642" y="1778961"/>
            <a:ext cx="7976214" cy="2031325"/>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000" u="none" cap="none" strike="noStrike">
                <a:solidFill>
                  <a:srgbClr val="0080A7"/>
                </a:solidFill>
                <a:latin typeface="Consolas"/>
                <a:ea typeface="Consolas"/>
                <a:cs typeface="Consolas"/>
                <a:sym typeface="Consolas"/>
              </a:rPr>
              <a:t>#pragma acc data copyin(a[0:N],b[0:N]) copyout(c[0:N])</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1" i="0" lang="en-US" sz="2000" u="none" cap="none" strike="noStrike">
                <a:solidFill>
                  <a:srgbClr val="0080A7"/>
                </a:solidFill>
                <a:latin typeface="Consolas"/>
                <a:ea typeface="Consolas"/>
                <a:cs typeface="Consolas"/>
                <a:sym typeface="Consolas"/>
              </a:rPr>
              <a:t>#pragma acc parallel loop</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for</a:t>
            </a:r>
            <a:r>
              <a:rPr b="0" i="0" lang="en-US" sz="2000" u="none" cap="none" strike="noStrike">
                <a:solidFill>
                  <a:schemeClr val="dk2"/>
                </a:solidFill>
                <a:latin typeface="Consolas"/>
                <a:ea typeface="Consolas"/>
                <a:cs typeface="Consolas"/>
                <a:sym typeface="Consolas"/>
              </a:rPr>
              <a:t>(</a:t>
            </a:r>
            <a:r>
              <a:rPr b="0" i="0" lang="en-US" sz="2000" u="none" cap="none" strike="noStrike">
                <a:solidFill>
                  <a:srgbClr val="A64CFF"/>
                </a:solidFill>
                <a:latin typeface="Consolas"/>
                <a:ea typeface="Consolas"/>
                <a:cs typeface="Consolas"/>
                <a:sym typeface="Consolas"/>
              </a:rPr>
              <a:t>int</a:t>
            </a:r>
            <a:r>
              <a:rPr b="0" i="0" lang="en-US" sz="2000" u="none" cap="none" strike="noStrike">
                <a:solidFill>
                  <a:schemeClr val="dk2"/>
                </a:solidFill>
                <a:latin typeface="Consolas"/>
                <a:ea typeface="Consolas"/>
                <a:cs typeface="Consolas"/>
                <a:sym typeface="Consolas"/>
              </a:rPr>
              <a:t> i = </a:t>
            </a:r>
            <a:r>
              <a:rPr b="0" i="0" lang="en-US" sz="2000" u="none" cap="none" strike="noStrike">
                <a:solidFill>
                  <a:srgbClr val="FF8738"/>
                </a:solidFill>
                <a:latin typeface="Consolas"/>
                <a:ea typeface="Consolas"/>
                <a:cs typeface="Consolas"/>
                <a:sym typeface="Consolas"/>
              </a:rPr>
              <a:t>0</a:t>
            </a:r>
            <a:r>
              <a:rPr b="0" i="0" lang="en-US" sz="2000" u="none" cap="none" strike="noStrike">
                <a:solidFill>
                  <a:schemeClr val="dk2"/>
                </a:solidFill>
                <a:latin typeface="Consolas"/>
                <a:ea typeface="Consolas"/>
                <a:cs typeface="Consolas"/>
                <a:sym typeface="Consolas"/>
              </a:rPr>
              <a:t>; i &lt; N; i</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 = a[i] </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a:t>
            </a:r>
            <a:endParaRPr/>
          </a:p>
        </p:txBody>
      </p:sp>
      <p:sp>
        <p:nvSpPr>
          <p:cNvPr id="507" name="Google Shape;507;p23"/>
          <p:cNvSpPr/>
          <p:nvPr/>
        </p:nvSpPr>
        <p:spPr>
          <a:xfrm>
            <a:off x="712520" y="4476998"/>
            <a:ext cx="1104406" cy="1104406"/>
          </a:xfrm>
          <a:prstGeom prst="rect">
            <a:avLst/>
          </a:prstGeom>
          <a:solidFill>
            <a:schemeClr val="lt2"/>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7200" u="none" cap="none" strike="noStrike">
              <a:solidFill>
                <a:schemeClr val="lt1"/>
              </a:solidFill>
              <a:latin typeface="Arial"/>
              <a:ea typeface="Arial"/>
              <a:cs typeface="Arial"/>
              <a:sym typeface="Arial"/>
            </a:endParaRPr>
          </a:p>
        </p:txBody>
      </p:sp>
      <p:sp>
        <p:nvSpPr>
          <p:cNvPr id="508" name="Google Shape;508;p23"/>
          <p:cNvSpPr/>
          <p:nvPr/>
        </p:nvSpPr>
        <p:spPr>
          <a:xfrm>
            <a:off x="1816926" y="4476998"/>
            <a:ext cx="1104406" cy="1104406"/>
          </a:xfrm>
          <a:prstGeom prst="rect">
            <a:avLst/>
          </a:prstGeom>
          <a:solidFill>
            <a:schemeClr val="accent3"/>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9" name="Google Shape;509;p23"/>
          <p:cNvSpPr/>
          <p:nvPr/>
        </p:nvSpPr>
        <p:spPr>
          <a:xfrm>
            <a:off x="2921332" y="4476998"/>
            <a:ext cx="1104406" cy="1104406"/>
          </a:xfrm>
          <a:prstGeom prst="rect">
            <a:avLst/>
          </a:prstGeom>
          <a:solidFill>
            <a:schemeClr val="accent4"/>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10" name="Google Shape;510;p23"/>
          <p:cNvSpPr/>
          <p:nvPr/>
        </p:nvSpPr>
        <p:spPr>
          <a:xfrm>
            <a:off x="8668987" y="1778961"/>
            <a:ext cx="2030681" cy="2031325"/>
          </a:xfrm>
          <a:prstGeom prst="rect">
            <a:avLst/>
          </a:prstGeom>
          <a:noFill/>
          <a:ln cap="flat" cmpd="sng" w="571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11" name="Google Shape;511;p23"/>
          <p:cNvSpPr/>
          <p:nvPr/>
        </p:nvSpPr>
        <p:spPr>
          <a:xfrm>
            <a:off x="8668987" y="1778961"/>
            <a:ext cx="2030681" cy="586476"/>
          </a:xfrm>
          <a:prstGeom prst="rect">
            <a:avLst/>
          </a:prstGeom>
          <a:solidFill>
            <a:schemeClr val="lt2"/>
          </a:solidFill>
          <a:ln cap="flat" cmpd="sng" w="571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Action</a:t>
            </a:r>
            <a:endParaRPr/>
          </a:p>
        </p:txBody>
      </p:sp>
      <p:sp>
        <p:nvSpPr>
          <p:cNvPr id="512" name="Google Shape;512;p23"/>
          <p:cNvSpPr txBox="1"/>
          <p:nvPr/>
        </p:nvSpPr>
        <p:spPr>
          <a:xfrm>
            <a:off x="1301369" y="4052266"/>
            <a:ext cx="2135521" cy="4247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400" u="none" cap="none" strike="noStrike">
                <a:solidFill>
                  <a:schemeClr val="dk2"/>
                </a:solidFill>
                <a:latin typeface="Arial"/>
                <a:ea typeface="Arial"/>
                <a:cs typeface="Arial"/>
                <a:sym typeface="Arial"/>
              </a:rPr>
              <a:t>Host Memory</a:t>
            </a:r>
            <a:endParaRPr/>
          </a:p>
        </p:txBody>
      </p:sp>
      <p:sp>
        <p:nvSpPr>
          <p:cNvPr id="513" name="Google Shape;513;p23"/>
          <p:cNvSpPr txBox="1"/>
          <p:nvPr/>
        </p:nvSpPr>
        <p:spPr>
          <a:xfrm>
            <a:off x="5280372" y="4052266"/>
            <a:ext cx="2462534" cy="4247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400" u="none" cap="none" strike="noStrike">
                <a:solidFill>
                  <a:schemeClr val="dk2"/>
                </a:solidFill>
                <a:latin typeface="Arial"/>
                <a:ea typeface="Arial"/>
                <a:cs typeface="Arial"/>
                <a:sym typeface="Arial"/>
              </a:rPr>
              <a:t>Device memory</a:t>
            </a:r>
            <a:endParaRPr/>
          </a:p>
        </p:txBody>
      </p:sp>
      <p:sp>
        <p:nvSpPr>
          <p:cNvPr id="514" name="Google Shape;514;p23"/>
          <p:cNvSpPr txBox="1"/>
          <p:nvPr/>
        </p:nvSpPr>
        <p:spPr>
          <a:xfrm>
            <a:off x="838965" y="4532536"/>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A</a:t>
            </a:r>
            <a:endParaRPr/>
          </a:p>
        </p:txBody>
      </p:sp>
      <p:sp>
        <p:nvSpPr>
          <p:cNvPr id="515" name="Google Shape;515;p23"/>
          <p:cNvSpPr txBox="1"/>
          <p:nvPr/>
        </p:nvSpPr>
        <p:spPr>
          <a:xfrm>
            <a:off x="1941463" y="4532535"/>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B</a:t>
            </a:r>
            <a:endParaRPr/>
          </a:p>
        </p:txBody>
      </p:sp>
      <p:sp>
        <p:nvSpPr>
          <p:cNvPr id="516" name="Google Shape;516;p23"/>
          <p:cNvSpPr txBox="1"/>
          <p:nvPr/>
        </p:nvSpPr>
        <p:spPr>
          <a:xfrm>
            <a:off x="3047777" y="4532535"/>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C</a:t>
            </a:r>
            <a:endParaRPr/>
          </a:p>
        </p:txBody>
      </p:sp>
      <p:sp>
        <p:nvSpPr>
          <p:cNvPr id="517" name="Google Shape;517;p23"/>
          <p:cNvSpPr txBox="1"/>
          <p:nvPr/>
        </p:nvSpPr>
        <p:spPr>
          <a:xfrm>
            <a:off x="8925080" y="2496930"/>
            <a:ext cx="1518493"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Allocate A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518" name="Google Shape;518;p23"/>
          <p:cNvSpPr/>
          <p:nvPr/>
        </p:nvSpPr>
        <p:spPr>
          <a:xfrm>
            <a:off x="4855029" y="4476998"/>
            <a:ext cx="1104406" cy="1104406"/>
          </a:xfrm>
          <a:prstGeom prst="rect">
            <a:avLst/>
          </a:prstGeom>
          <a:solidFill>
            <a:schemeClr val="lt2"/>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19" name="Google Shape;519;p23"/>
          <p:cNvSpPr/>
          <p:nvPr/>
        </p:nvSpPr>
        <p:spPr>
          <a:xfrm>
            <a:off x="2792979" y="1778961"/>
            <a:ext cx="1925325" cy="36073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0" name="Google Shape;520;p23"/>
          <p:cNvSpPr txBox="1"/>
          <p:nvPr/>
        </p:nvSpPr>
        <p:spPr>
          <a:xfrm>
            <a:off x="8854613" y="2496930"/>
            <a:ext cx="1659429"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Copy A from</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CPU to device</a:t>
            </a:r>
            <a:endParaRPr/>
          </a:p>
        </p:txBody>
      </p:sp>
      <p:sp>
        <p:nvSpPr>
          <p:cNvPr id="521" name="Google Shape;521;p23"/>
          <p:cNvSpPr txBox="1"/>
          <p:nvPr/>
        </p:nvSpPr>
        <p:spPr>
          <a:xfrm>
            <a:off x="4981474" y="4491875"/>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A</a:t>
            </a:r>
            <a:endParaRPr/>
          </a:p>
        </p:txBody>
      </p:sp>
      <p:sp>
        <p:nvSpPr>
          <p:cNvPr id="522" name="Google Shape;522;p23"/>
          <p:cNvSpPr txBox="1"/>
          <p:nvPr/>
        </p:nvSpPr>
        <p:spPr>
          <a:xfrm>
            <a:off x="8912320" y="2496930"/>
            <a:ext cx="1544012"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Allocate B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523" name="Google Shape;523;p23"/>
          <p:cNvSpPr/>
          <p:nvPr/>
        </p:nvSpPr>
        <p:spPr>
          <a:xfrm>
            <a:off x="5959435" y="4476998"/>
            <a:ext cx="1104406" cy="1104406"/>
          </a:xfrm>
          <a:prstGeom prst="rect">
            <a:avLst/>
          </a:prstGeom>
          <a:solidFill>
            <a:schemeClr val="accent3"/>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4" name="Google Shape;524;p23"/>
          <p:cNvSpPr/>
          <p:nvPr/>
        </p:nvSpPr>
        <p:spPr>
          <a:xfrm>
            <a:off x="4800833" y="1773371"/>
            <a:ext cx="1026760" cy="36073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5" name="Google Shape;525;p23"/>
          <p:cNvSpPr txBox="1"/>
          <p:nvPr/>
        </p:nvSpPr>
        <p:spPr>
          <a:xfrm>
            <a:off x="8854614" y="2496930"/>
            <a:ext cx="1659429"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Copy B from</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CPU to device</a:t>
            </a:r>
            <a:endParaRPr/>
          </a:p>
        </p:txBody>
      </p:sp>
      <p:sp>
        <p:nvSpPr>
          <p:cNvPr id="526" name="Google Shape;526;p23"/>
          <p:cNvSpPr txBox="1"/>
          <p:nvPr/>
        </p:nvSpPr>
        <p:spPr>
          <a:xfrm>
            <a:off x="6085880" y="4514246"/>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B</a:t>
            </a:r>
            <a:endParaRPr/>
          </a:p>
        </p:txBody>
      </p:sp>
      <p:sp>
        <p:nvSpPr>
          <p:cNvPr id="527" name="Google Shape;527;p23"/>
          <p:cNvSpPr txBox="1"/>
          <p:nvPr/>
        </p:nvSpPr>
        <p:spPr>
          <a:xfrm>
            <a:off x="8905914" y="2496930"/>
            <a:ext cx="1556836"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Allocate C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528" name="Google Shape;528;p23"/>
          <p:cNvSpPr/>
          <p:nvPr/>
        </p:nvSpPr>
        <p:spPr>
          <a:xfrm>
            <a:off x="7063841" y="4476998"/>
            <a:ext cx="1104406" cy="1104406"/>
          </a:xfrm>
          <a:prstGeom prst="rect">
            <a:avLst/>
          </a:prstGeom>
          <a:solidFill>
            <a:schemeClr val="accent4"/>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9" name="Google Shape;529;p23"/>
          <p:cNvSpPr/>
          <p:nvPr/>
        </p:nvSpPr>
        <p:spPr>
          <a:xfrm>
            <a:off x="5927918" y="1783214"/>
            <a:ext cx="2121141" cy="36073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0" name="Google Shape;530;p23"/>
          <p:cNvSpPr txBox="1"/>
          <p:nvPr/>
        </p:nvSpPr>
        <p:spPr>
          <a:xfrm>
            <a:off x="8764852" y="2496930"/>
            <a:ext cx="1838965"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Execute loop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531" name="Google Shape;531;p23"/>
          <p:cNvSpPr/>
          <p:nvPr/>
        </p:nvSpPr>
        <p:spPr>
          <a:xfrm>
            <a:off x="671838" y="2365437"/>
            <a:ext cx="3927056" cy="11367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2" name="Google Shape;532;p23"/>
          <p:cNvSpPr txBox="1"/>
          <p:nvPr/>
        </p:nvSpPr>
        <p:spPr>
          <a:xfrm>
            <a:off x="7140100" y="4523390"/>
            <a:ext cx="110799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C’</a:t>
            </a:r>
            <a:endParaRPr/>
          </a:p>
        </p:txBody>
      </p:sp>
      <p:sp>
        <p:nvSpPr>
          <p:cNvPr id="533" name="Google Shape;533;p23"/>
          <p:cNvSpPr/>
          <p:nvPr/>
        </p:nvSpPr>
        <p:spPr>
          <a:xfrm>
            <a:off x="460814" y="2100851"/>
            <a:ext cx="251706" cy="301752"/>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4" name="Google Shape;534;p23"/>
          <p:cNvSpPr/>
          <p:nvPr/>
        </p:nvSpPr>
        <p:spPr>
          <a:xfrm>
            <a:off x="460814" y="3478648"/>
            <a:ext cx="251706" cy="301752"/>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5" name="Google Shape;535;p23"/>
          <p:cNvSpPr txBox="1"/>
          <p:nvPr/>
        </p:nvSpPr>
        <p:spPr>
          <a:xfrm>
            <a:off x="8854622" y="2496930"/>
            <a:ext cx="1659429"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Copy C from</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 to CPU</a:t>
            </a:r>
            <a:endParaRPr/>
          </a:p>
        </p:txBody>
      </p:sp>
      <p:sp>
        <p:nvSpPr>
          <p:cNvPr id="536" name="Google Shape;536;p23"/>
          <p:cNvSpPr txBox="1"/>
          <p:nvPr/>
        </p:nvSpPr>
        <p:spPr>
          <a:xfrm>
            <a:off x="3046842" y="4532535"/>
            <a:ext cx="110799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C’</a:t>
            </a:r>
            <a:endParaRPr/>
          </a:p>
        </p:txBody>
      </p:sp>
      <p:sp>
        <p:nvSpPr>
          <p:cNvPr id="537" name="Google Shape;537;p23"/>
          <p:cNvSpPr txBox="1"/>
          <p:nvPr/>
        </p:nvSpPr>
        <p:spPr>
          <a:xfrm>
            <a:off x="8668676" y="2496930"/>
            <a:ext cx="2031325"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Deallocate C from</a:t>
            </a:r>
            <a:endParaRPr/>
          </a:p>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device</a:t>
            </a:r>
            <a:endParaRPr/>
          </a:p>
        </p:txBody>
      </p:sp>
      <p:sp>
        <p:nvSpPr>
          <p:cNvPr id="538" name="Google Shape;538;p23"/>
          <p:cNvSpPr txBox="1"/>
          <p:nvPr/>
        </p:nvSpPr>
        <p:spPr>
          <a:xfrm>
            <a:off x="8675088" y="2496930"/>
            <a:ext cx="2018501"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Deallocate B from</a:t>
            </a:r>
            <a:endParaRPr/>
          </a:p>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device</a:t>
            </a:r>
            <a:endParaRPr/>
          </a:p>
        </p:txBody>
      </p:sp>
      <p:sp>
        <p:nvSpPr>
          <p:cNvPr id="539" name="Google Shape;539;p23"/>
          <p:cNvSpPr txBox="1"/>
          <p:nvPr/>
        </p:nvSpPr>
        <p:spPr>
          <a:xfrm>
            <a:off x="8687848" y="2496930"/>
            <a:ext cx="1992982"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Deallocate A from</a:t>
            </a:r>
            <a:endParaRPr/>
          </a:p>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device</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7"/>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18"/>
                                        </p:tgtEl>
                                        <p:attrNameLst>
                                          <p:attrName>style.visibility</p:attrName>
                                        </p:attrNameLst>
                                      </p:cBhvr>
                                      <p:to>
                                        <p:strVal val="visible"/>
                                      </p:to>
                                    </p:set>
                                    <p:animEffect filter="fade" transition="in">
                                      <p:cBhvr>
                                        <p:cTn dur="500"/>
                                        <p:tgtEl>
                                          <p:spTgt spid="518"/>
                                        </p:tgtEl>
                                      </p:cBhvr>
                                    </p:animEffect>
                                  </p:childTnLst>
                                </p:cTn>
                              </p:par>
                              <p:par>
                                <p:cTn fill="hold" nodeType="withEffect" presetClass="entr" presetID="1" presetSubtype="0">
                                  <p:stCondLst>
                                    <p:cond delay="0"/>
                                  </p:stCondLst>
                                  <p:childTnLst>
                                    <p:set>
                                      <p:cBhvr>
                                        <p:cTn dur="1" fill="hold">
                                          <p:stCondLst>
                                            <p:cond delay="0"/>
                                          </p:stCondLst>
                                        </p:cTn>
                                        <p:tgtEl>
                                          <p:spTgt spid="51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17"/>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20"/>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21"/>
                                        </p:tgtEl>
                                        <p:attrNameLst>
                                          <p:attrName>style.visibility</p:attrName>
                                        </p:attrNameLst>
                                      </p:cBhvr>
                                      <p:to>
                                        <p:strVal val="visible"/>
                                      </p:to>
                                    </p:set>
                                    <p:animEffect filter="fade" transition="in">
                                      <p:cBhvr>
                                        <p:cTn dur="500"/>
                                        <p:tgtEl>
                                          <p:spTgt spid="5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20"/>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19"/>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22"/>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23"/>
                                        </p:tgtEl>
                                        <p:attrNameLst>
                                          <p:attrName>style.visibility</p:attrName>
                                        </p:attrNameLst>
                                      </p:cBhvr>
                                      <p:to>
                                        <p:strVal val="visible"/>
                                      </p:to>
                                    </p:set>
                                    <p:animEffect filter="fade" transition="in">
                                      <p:cBhvr>
                                        <p:cTn dur="500"/>
                                        <p:tgtEl>
                                          <p:spTgt spid="523"/>
                                        </p:tgtEl>
                                      </p:cBhvr>
                                    </p:animEffect>
                                  </p:childTnLst>
                                </p:cTn>
                              </p:par>
                              <p:par>
                                <p:cTn fill="hold" nodeType="withEffect" presetClass="entr" presetID="1" presetSubtype="0">
                                  <p:stCondLst>
                                    <p:cond delay="0"/>
                                  </p:stCondLst>
                                  <p:childTnLst>
                                    <p:set>
                                      <p:cBhvr>
                                        <p:cTn dur="1" fill="hold">
                                          <p:stCondLst>
                                            <p:cond delay="0"/>
                                          </p:stCondLst>
                                        </p:cTn>
                                        <p:tgtEl>
                                          <p:spTgt spid="52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22"/>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25"/>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26"/>
                                        </p:tgtEl>
                                        <p:attrNameLst>
                                          <p:attrName>style.visibility</p:attrName>
                                        </p:attrNameLst>
                                      </p:cBhvr>
                                      <p:to>
                                        <p:strVal val="visible"/>
                                      </p:to>
                                    </p:set>
                                    <p:animEffect filter="fade" transition="in">
                                      <p:cBhvr>
                                        <p:cTn dur="500"/>
                                        <p:tgtEl>
                                          <p:spTgt spid="5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25"/>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24"/>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27"/>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28"/>
                                        </p:tgtEl>
                                        <p:attrNameLst>
                                          <p:attrName>style.visibility</p:attrName>
                                        </p:attrNameLst>
                                      </p:cBhvr>
                                      <p:to>
                                        <p:strVal val="visible"/>
                                      </p:to>
                                    </p:set>
                                    <p:animEffect filter="fade" transition="in">
                                      <p:cBhvr>
                                        <p:cTn dur="500"/>
                                        <p:tgtEl>
                                          <p:spTgt spid="528"/>
                                        </p:tgtEl>
                                      </p:cBhvr>
                                    </p:animEffect>
                                  </p:childTnLst>
                                </p:cTn>
                              </p:par>
                              <p:par>
                                <p:cTn fill="hold" nodeType="withEffect" presetClass="entr" presetID="1" presetSubtype="0">
                                  <p:stCondLst>
                                    <p:cond delay="0"/>
                                  </p:stCondLst>
                                  <p:childTnLst>
                                    <p:set>
                                      <p:cBhvr>
                                        <p:cTn dur="1" fill="hold">
                                          <p:stCondLst>
                                            <p:cond delay="0"/>
                                          </p:stCondLst>
                                        </p:cTn>
                                        <p:tgtEl>
                                          <p:spTgt spid="52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27"/>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29"/>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3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31"/>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32"/>
                                        </p:tgtEl>
                                        <p:attrNameLst>
                                          <p:attrName>style.visibility</p:attrName>
                                        </p:attrNameLst>
                                      </p:cBhvr>
                                      <p:to>
                                        <p:strVal val="visible"/>
                                      </p:to>
                                    </p:set>
                                    <p:animEffect filter="fade" transition="in">
                                      <p:cBhvr>
                                        <p:cTn dur="500"/>
                                        <p:tgtEl>
                                          <p:spTgt spid="5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30"/>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31"/>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2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3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3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35"/>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
                                          </p:stCondLst>
                                        </p:cTn>
                                        <p:tgtEl>
                                          <p:spTgt spid="516"/>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536"/>
                                        </p:tgtEl>
                                        <p:attrNameLst>
                                          <p:attrName>style.visibility</p:attrName>
                                        </p:attrNameLst>
                                      </p:cBhvr>
                                      <p:to>
                                        <p:strVal val="visible"/>
                                      </p:to>
                                    </p:set>
                                    <p:animEffect filter="fade" transition="in">
                                      <p:cBhvr>
                                        <p:cTn dur="500"/>
                                        <p:tgtEl>
                                          <p:spTgt spid="5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35"/>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37"/>
                                        </p:tgtEl>
                                        <p:attrNameLst>
                                          <p:attrName>style.visibility</p:attrName>
                                        </p:attrNameLst>
                                      </p:cBhvr>
                                      <p:to>
                                        <p:strVal val="visible"/>
                                      </p:to>
                                    </p:set>
                                  </p:childTnLst>
                                </p:cTn>
                              </p:par>
                              <p:par>
                                <p:cTn fill="hold" nodeType="withEffect" presetClass="exit" presetID="10" presetSubtype="0">
                                  <p:stCondLst>
                                    <p:cond delay="0"/>
                                  </p:stCondLst>
                                  <p:childTnLst>
                                    <p:animEffect filter="fade" transition="out">
                                      <p:cBhvr>
                                        <p:cTn dur="500"/>
                                        <p:tgtEl>
                                          <p:spTgt spid="532"/>
                                        </p:tgtEl>
                                      </p:cBhvr>
                                    </p:animEffect>
                                    <p:set>
                                      <p:cBhvr>
                                        <p:cTn dur="1" fill="hold">
                                          <p:stCondLst>
                                            <p:cond delay="500"/>
                                          </p:stCondLst>
                                        </p:cTn>
                                        <p:tgtEl>
                                          <p:spTgt spid="53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528"/>
                                        </p:tgtEl>
                                      </p:cBhvr>
                                    </p:animEffect>
                                    <p:set>
                                      <p:cBhvr>
                                        <p:cTn dur="1" fill="hold">
                                          <p:stCondLst>
                                            <p:cond delay="500"/>
                                          </p:stCondLst>
                                        </p:cTn>
                                        <p:tgtEl>
                                          <p:spTgt spid="52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37"/>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38"/>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
                                          </p:stCondLst>
                                        </p:cTn>
                                        <p:tgtEl>
                                          <p:spTgt spid="529"/>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24"/>
                                        </p:tgtEl>
                                        <p:attrNameLst>
                                          <p:attrName>style.visibility</p:attrName>
                                        </p:attrNameLst>
                                      </p:cBhvr>
                                      <p:to>
                                        <p:strVal val="visible"/>
                                      </p:to>
                                    </p:set>
                                  </p:childTnLst>
                                </p:cTn>
                              </p:par>
                              <p:par>
                                <p:cTn fill="hold" nodeType="withEffect" presetClass="exit" presetID="10" presetSubtype="0">
                                  <p:stCondLst>
                                    <p:cond delay="0"/>
                                  </p:stCondLst>
                                  <p:childTnLst>
                                    <p:animEffect filter="fade" transition="out">
                                      <p:cBhvr>
                                        <p:cTn dur="500"/>
                                        <p:tgtEl>
                                          <p:spTgt spid="526"/>
                                        </p:tgtEl>
                                      </p:cBhvr>
                                    </p:animEffect>
                                    <p:set>
                                      <p:cBhvr>
                                        <p:cTn dur="1" fill="hold">
                                          <p:stCondLst>
                                            <p:cond delay="500"/>
                                          </p:stCondLst>
                                        </p:cTn>
                                        <p:tgtEl>
                                          <p:spTgt spid="52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523"/>
                                        </p:tgtEl>
                                      </p:cBhvr>
                                    </p:animEffect>
                                    <p:set>
                                      <p:cBhvr>
                                        <p:cTn dur="1" fill="hold">
                                          <p:stCondLst>
                                            <p:cond delay="500"/>
                                          </p:stCondLst>
                                        </p:cTn>
                                        <p:tgtEl>
                                          <p:spTgt spid="52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38"/>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39"/>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
                                          </p:stCondLst>
                                        </p:cTn>
                                        <p:tgtEl>
                                          <p:spTgt spid="524"/>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19"/>
                                        </p:tgtEl>
                                        <p:attrNameLst>
                                          <p:attrName>style.visibility</p:attrName>
                                        </p:attrNameLst>
                                      </p:cBhvr>
                                      <p:to>
                                        <p:strVal val="visible"/>
                                      </p:to>
                                    </p:set>
                                  </p:childTnLst>
                                </p:cTn>
                              </p:par>
                              <p:par>
                                <p:cTn fill="hold" nodeType="withEffect" presetClass="exit" presetID="10" presetSubtype="0">
                                  <p:stCondLst>
                                    <p:cond delay="0"/>
                                  </p:stCondLst>
                                  <p:childTnLst>
                                    <p:animEffect filter="fade" transition="out">
                                      <p:cBhvr>
                                        <p:cTn dur="500"/>
                                        <p:tgtEl>
                                          <p:spTgt spid="521"/>
                                        </p:tgtEl>
                                      </p:cBhvr>
                                    </p:animEffect>
                                    <p:set>
                                      <p:cBhvr>
                                        <p:cTn dur="1" fill="hold">
                                          <p:stCondLst>
                                            <p:cond delay="500"/>
                                          </p:stCondLst>
                                        </p:cTn>
                                        <p:tgtEl>
                                          <p:spTgt spid="52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518"/>
                                        </p:tgtEl>
                                      </p:cBhvr>
                                    </p:animEffect>
                                    <p:set>
                                      <p:cBhvr>
                                        <p:cTn dur="1" fill="hold">
                                          <p:stCondLst>
                                            <p:cond delay="500"/>
                                          </p:stCondLst>
                                        </p:cTn>
                                        <p:tgtEl>
                                          <p:spTgt spid="51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39"/>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19"/>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33"/>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3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44" name="Shape 544"/>
        <p:cNvGrpSpPr/>
        <p:nvPr/>
      </p:nvGrpSpPr>
      <p:grpSpPr>
        <a:xfrm>
          <a:off x="0" y="0"/>
          <a:ext cx="0" cy="0"/>
          <a:chOff x="0" y="0"/>
          <a:chExt cx="0" cy="0"/>
        </a:xfrm>
      </p:grpSpPr>
      <p:sp>
        <p:nvSpPr>
          <p:cNvPr id="545" name="Google Shape;545;p24"/>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STRUCTURED DATA DIRECTIVE</a:t>
            </a:r>
            <a:endParaRPr/>
          </a:p>
        </p:txBody>
      </p:sp>
      <p:sp>
        <p:nvSpPr>
          <p:cNvPr id="546" name="Google Shape;546;p24"/>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Example</a:t>
            </a:r>
            <a:endParaRPr/>
          </a:p>
        </p:txBody>
      </p:sp>
      <p:sp>
        <p:nvSpPr>
          <p:cNvPr id="547" name="Google Shape;547;p24"/>
          <p:cNvSpPr txBox="1"/>
          <p:nvPr/>
        </p:nvSpPr>
        <p:spPr>
          <a:xfrm>
            <a:off x="2734238" y="2192078"/>
            <a:ext cx="7947119" cy="2031325"/>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20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20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1" i="0" lang="en-US" sz="2000" u="none" cap="none" strike="noStrike">
                <a:solidFill>
                  <a:srgbClr val="F1562D"/>
                </a:solidFill>
                <a:latin typeface="Consolas"/>
                <a:ea typeface="Consolas"/>
                <a:cs typeface="Consolas"/>
                <a:sym typeface="Consolas"/>
              </a:rPr>
              <a:t>!$acc parallel loop</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do</a:t>
            </a:r>
            <a:r>
              <a:rPr b="0" i="0" lang="en-US" sz="2000" u="none" cap="none" strike="noStrike">
                <a:solidFill>
                  <a:schemeClr val="dk2"/>
                </a:solidFill>
                <a:latin typeface="Consolas"/>
                <a:ea typeface="Consolas"/>
                <a:cs typeface="Consolas"/>
                <a:sym typeface="Consolas"/>
              </a:rPr>
              <a:t> i=1,N</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 = a(i) </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t/>
            </a:r>
            <a:endParaRPr b="0" i="0" sz="2000" u="none" cap="none" strike="noStrike">
              <a:solidFill>
                <a:srgbClr val="C00000"/>
              </a:solidFill>
              <a:latin typeface="Consolas"/>
              <a:ea typeface="Consolas"/>
              <a:cs typeface="Consolas"/>
              <a:sym typeface="Consolas"/>
            </a:endParaRPr>
          </a:p>
        </p:txBody>
      </p:sp>
      <p:sp>
        <p:nvSpPr>
          <p:cNvPr id="548" name="Google Shape;548;p24"/>
          <p:cNvSpPr txBox="1"/>
          <p:nvPr/>
        </p:nvSpPr>
        <p:spPr>
          <a:xfrm>
            <a:off x="185737" y="2602741"/>
            <a:ext cx="2443163" cy="1338828"/>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This </a:t>
            </a:r>
            <a:r>
              <a:rPr b="1" i="0" lang="en-US" sz="1800" u="none" cap="none" strike="noStrike">
                <a:solidFill>
                  <a:srgbClr val="030382"/>
                </a:solidFill>
                <a:latin typeface="Arial"/>
                <a:ea typeface="Arial"/>
                <a:cs typeface="Arial"/>
                <a:sym typeface="Arial"/>
              </a:rPr>
              <a:t>parallel loop </a:t>
            </a:r>
            <a:r>
              <a:rPr b="0" i="0" lang="en-US" sz="1800" u="none" cap="none" strike="noStrike">
                <a:solidFill>
                  <a:schemeClr val="dk2"/>
                </a:solidFill>
                <a:latin typeface="Arial"/>
                <a:ea typeface="Arial"/>
                <a:cs typeface="Arial"/>
                <a:sym typeface="Arial"/>
              </a:rPr>
              <a:t>will execute on the </a:t>
            </a:r>
            <a:r>
              <a:rPr b="1" i="0" lang="en-US" sz="1800" u="none" cap="none" strike="noStrike">
                <a:solidFill>
                  <a:srgbClr val="030382"/>
                </a:solidFill>
                <a:latin typeface="Arial"/>
                <a:ea typeface="Arial"/>
                <a:cs typeface="Arial"/>
                <a:sym typeface="Arial"/>
              </a:rPr>
              <a:t>accelerator</a:t>
            </a:r>
            <a:r>
              <a:rPr b="0" i="0" lang="en-US" sz="1800" u="none" cap="none" strike="noStrike">
                <a:solidFill>
                  <a:schemeClr val="dk2"/>
                </a:solidFill>
                <a:latin typeface="Arial"/>
                <a:ea typeface="Arial"/>
                <a:cs typeface="Arial"/>
                <a:sym typeface="Arial"/>
              </a:rPr>
              <a:t>, so </a:t>
            </a:r>
            <a:r>
              <a:rPr b="1" i="0" lang="en-US" sz="1800" u="none" cap="none" strike="noStrike">
                <a:solidFill>
                  <a:srgbClr val="030382"/>
                </a:solidFill>
                <a:latin typeface="Arial"/>
                <a:ea typeface="Arial"/>
                <a:cs typeface="Arial"/>
                <a:sym typeface="Arial"/>
              </a:rPr>
              <a:t>a, b, and c </a:t>
            </a:r>
            <a:r>
              <a:rPr b="0" i="0" lang="en-US" sz="1800" u="none" cap="none" strike="noStrike">
                <a:solidFill>
                  <a:schemeClr val="dk2"/>
                </a:solidFill>
                <a:latin typeface="Arial"/>
                <a:ea typeface="Arial"/>
                <a:cs typeface="Arial"/>
                <a:sym typeface="Arial"/>
              </a:rPr>
              <a:t>must be visible on the accelerator.</a:t>
            </a:r>
            <a:endParaRPr b="1" i="0" sz="1800" u="none" cap="none" strike="noStrike">
              <a:solidFill>
                <a:srgbClr val="03038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53" name="Shape 553"/>
        <p:cNvGrpSpPr/>
        <p:nvPr/>
      </p:nvGrpSpPr>
      <p:grpSpPr>
        <a:xfrm>
          <a:off x="0" y="0"/>
          <a:ext cx="0" cy="0"/>
          <a:chOff x="0" y="0"/>
          <a:chExt cx="0" cy="0"/>
        </a:xfrm>
      </p:grpSpPr>
      <p:sp>
        <p:nvSpPr>
          <p:cNvPr id="554" name="Google Shape;554;p25"/>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STRUCTURED DATA DIRECTIVE</a:t>
            </a:r>
            <a:endParaRPr/>
          </a:p>
        </p:txBody>
      </p:sp>
      <p:sp>
        <p:nvSpPr>
          <p:cNvPr id="555" name="Google Shape;555;p25"/>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Example</a:t>
            </a:r>
            <a:endParaRPr/>
          </a:p>
        </p:txBody>
      </p:sp>
      <p:sp>
        <p:nvSpPr>
          <p:cNvPr id="556" name="Google Shape;556;p25"/>
          <p:cNvSpPr txBox="1"/>
          <p:nvPr/>
        </p:nvSpPr>
        <p:spPr>
          <a:xfrm>
            <a:off x="2734228" y="2192070"/>
            <a:ext cx="7947119" cy="2031325"/>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000" u="none" cap="none" strike="noStrike">
                <a:solidFill>
                  <a:srgbClr val="F1562D"/>
                </a:solidFill>
                <a:latin typeface="Consolas"/>
                <a:ea typeface="Consolas"/>
                <a:cs typeface="Consolas"/>
                <a:sym typeface="Consolas"/>
              </a:rPr>
              <a:t>!$acc data copyin(a(1:N),b(1:N)) copyout(c(1:N))</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1" i="0" lang="en-US" sz="2000" u="none" cap="none" strike="noStrike">
                <a:solidFill>
                  <a:srgbClr val="F1562D"/>
                </a:solidFill>
                <a:latin typeface="Consolas"/>
                <a:ea typeface="Consolas"/>
                <a:cs typeface="Consolas"/>
                <a:sym typeface="Consolas"/>
              </a:rPr>
              <a:t>!$acc parallel loop</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do</a:t>
            </a:r>
            <a:r>
              <a:rPr b="0" i="0" lang="en-US" sz="2000" u="none" cap="none" strike="noStrike">
                <a:solidFill>
                  <a:schemeClr val="dk2"/>
                </a:solidFill>
                <a:latin typeface="Consolas"/>
                <a:ea typeface="Consolas"/>
                <a:cs typeface="Consolas"/>
                <a:sym typeface="Consolas"/>
              </a:rPr>
              <a:t> i=1,N</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 = a(i) </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1" i="0" lang="en-US" sz="2000" u="none" cap="none" strike="noStrike">
                <a:solidFill>
                  <a:srgbClr val="F1562D"/>
                </a:solidFill>
                <a:latin typeface="Consolas"/>
                <a:ea typeface="Consolas"/>
                <a:cs typeface="Consolas"/>
                <a:sym typeface="Consolas"/>
              </a:rPr>
              <a:t>!$acc end data</a:t>
            </a:r>
            <a:endParaRPr/>
          </a:p>
        </p:txBody>
      </p:sp>
      <p:sp>
        <p:nvSpPr>
          <p:cNvPr id="557" name="Google Shape;557;p25"/>
          <p:cNvSpPr/>
          <p:nvPr/>
        </p:nvSpPr>
        <p:spPr>
          <a:xfrm>
            <a:off x="1985973" y="2528880"/>
            <a:ext cx="591093" cy="257175"/>
          </a:xfrm>
          <a:prstGeom prst="rightArrow">
            <a:avLst>
              <a:gd fmla="val 50000" name="adj1"/>
              <a:gd fmla="val 50000" name="adj2"/>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58" name="Google Shape;558;p25"/>
          <p:cNvSpPr/>
          <p:nvPr/>
        </p:nvSpPr>
        <p:spPr>
          <a:xfrm>
            <a:off x="1985972" y="3910077"/>
            <a:ext cx="591093" cy="257175"/>
          </a:xfrm>
          <a:prstGeom prst="rightArrow">
            <a:avLst>
              <a:gd fmla="val 50000" name="adj1"/>
              <a:gd fmla="val 50000" name="adj2"/>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59" name="Google Shape;559;p25"/>
          <p:cNvSpPr txBox="1"/>
          <p:nvPr/>
        </p:nvSpPr>
        <p:spPr>
          <a:xfrm>
            <a:off x="0" y="2364749"/>
            <a:ext cx="2117823"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Start of             Data Region</a:t>
            </a:r>
            <a:endParaRPr/>
          </a:p>
        </p:txBody>
      </p:sp>
      <p:sp>
        <p:nvSpPr>
          <p:cNvPr id="560" name="Google Shape;560;p25"/>
          <p:cNvSpPr txBox="1"/>
          <p:nvPr/>
        </p:nvSpPr>
        <p:spPr>
          <a:xfrm>
            <a:off x="-1" y="3743198"/>
            <a:ext cx="2117823"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End of             Data Region</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557"/>
                                        </p:tgtEl>
                                        <p:attrNameLst>
                                          <p:attrName>style.visibility</p:attrName>
                                        </p:attrNameLst>
                                      </p:cBhvr>
                                      <p:to>
                                        <p:strVal val="visible"/>
                                      </p:to>
                                    </p:set>
                                    <p:animEffect filter="fade" transition="in">
                                      <p:cBhvr>
                                        <p:cTn dur="1000"/>
                                        <p:tgtEl>
                                          <p:spTgt spid="557"/>
                                        </p:tgtEl>
                                      </p:cBhvr>
                                    </p:animEffect>
                                  </p:childTnLst>
                                </p:cTn>
                              </p:par>
                              <p:par>
                                <p:cTn fill="hold" nodeType="withEffect" presetClass="entr" presetID="10" presetSubtype="0">
                                  <p:stCondLst>
                                    <p:cond delay="0"/>
                                  </p:stCondLst>
                                  <p:childTnLst>
                                    <p:set>
                                      <p:cBhvr>
                                        <p:cTn dur="1" fill="hold">
                                          <p:stCondLst>
                                            <p:cond delay="0"/>
                                          </p:stCondLst>
                                        </p:cTn>
                                        <p:tgtEl>
                                          <p:spTgt spid="559"/>
                                        </p:tgtEl>
                                        <p:attrNameLst>
                                          <p:attrName>style.visibility</p:attrName>
                                        </p:attrNameLst>
                                      </p:cBhvr>
                                      <p:to>
                                        <p:strVal val="visible"/>
                                      </p:to>
                                    </p:set>
                                    <p:animEffect filter="fade" transition="in">
                                      <p:cBhvr>
                                        <p:cTn dur="1000"/>
                                        <p:tgtEl>
                                          <p:spTgt spid="55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60"/>
                                        </p:tgtEl>
                                        <p:attrNameLst>
                                          <p:attrName>style.visibility</p:attrName>
                                        </p:attrNameLst>
                                      </p:cBhvr>
                                      <p:to>
                                        <p:strVal val="visible"/>
                                      </p:to>
                                    </p:set>
                                    <p:animEffect filter="fade" transition="in">
                                      <p:cBhvr>
                                        <p:cTn dur="1000"/>
                                        <p:tgtEl>
                                          <p:spTgt spid="560"/>
                                        </p:tgtEl>
                                      </p:cBhvr>
                                    </p:animEffect>
                                  </p:childTnLst>
                                </p:cTn>
                              </p:par>
                              <p:par>
                                <p:cTn fill="hold" nodeType="withEffect" presetClass="entr" presetID="10" presetSubtype="0">
                                  <p:stCondLst>
                                    <p:cond delay="0"/>
                                  </p:stCondLst>
                                  <p:childTnLst>
                                    <p:set>
                                      <p:cBhvr>
                                        <p:cTn dur="1" fill="hold">
                                          <p:stCondLst>
                                            <p:cond delay="0"/>
                                          </p:stCondLst>
                                        </p:cTn>
                                        <p:tgtEl>
                                          <p:spTgt spid="558"/>
                                        </p:tgtEl>
                                        <p:attrNameLst>
                                          <p:attrName>style.visibility</p:attrName>
                                        </p:attrNameLst>
                                      </p:cBhvr>
                                      <p:to>
                                        <p:strVal val="visible"/>
                                      </p:to>
                                    </p:set>
                                    <p:animEffect filter="fade" transition="in">
                                      <p:cBhvr>
                                        <p:cTn dur="1000"/>
                                        <p:tgtEl>
                                          <p:spTgt spid="5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65" name="Shape 565"/>
        <p:cNvGrpSpPr/>
        <p:nvPr/>
      </p:nvGrpSpPr>
      <p:grpSpPr>
        <a:xfrm>
          <a:off x="0" y="0"/>
          <a:ext cx="0" cy="0"/>
          <a:chOff x="0" y="0"/>
          <a:chExt cx="0" cy="0"/>
        </a:xfrm>
      </p:grpSpPr>
      <p:sp>
        <p:nvSpPr>
          <p:cNvPr id="566" name="Google Shape;566;p26"/>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STRUCTURED DATA DIRECTIVE</a:t>
            </a:r>
            <a:endParaRPr/>
          </a:p>
        </p:txBody>
      </p:sp>
      <p:sp>
        <p:nvSpPr>
          <p:cNvPr id="567" name="Google Shape;567;p26"/>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Example</a:t>
            </a:r>
            <a:endParaRPr/>
          </a:p>
        </p:txBody>
      </p:sp>
      <p:sp>
        <p:nvSpPr>
          <p:cNvPr id="568" name="Google Shape;568;p26"/>
          <p:cNvSpPr txBox="1"/>
          <p:nvPr/>
        </p:nvSpPr>
        <p:spPr>
          <a:xfrm>
            <a:off x="419642" y="1778961"/>
            <a:ext cx="7976214" cy="2031325"/>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000" u="none" cap="none" strike="noStrike">
                <a:solidFill>
                  <a:srgbClr val="F1562D"/>
                </a:solidFill>
                <a:latin typeface="Consolas"/>
                <a:ea typeface="Consolas"/>
                <a:cs typeface="Consolas"/>
                <a:sym typeface="Consolas"/>
              </a:rPr>
              <a:t>!$acc data copyin(a(1:N),b(1:N)) copyout(c(1:N))</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1" i="0" lang="en-US" sz="2000" u="none" cap="none" strike="noStrike">
                <a:solidFill>
                  <a:srgbClr val="F1562D"/>
                </a:solidFill>
                <a:latin typeface="Consolas"/>
                <a:ea typeface="Consolas"/>
                <a:cs typeface="Consolas"/>
                <a:sym typeface="Consolas"/>
              </a:rPr>
              <a:t>!$acc parallel loop</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do</a:t>
            </a:r>
            <a:r>
              <a:rPr b="0" i="0" lang="en-US" sz="2000" u="none" cap="none" strike="noStrike">
                <a:solidFill>
                  <a:schemeClr val="dk2"/>
                </a:solidFill>
                <a:latin typeface="Consolas"/>
                <a:ea typeface="Consolas"/>
                <a:cs typeface="Consolas"/>
                <a:sym typeface="Consolas"/>
              </a:rPr>
              <a:t> i=1,N</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 = a(i) </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1" i="0" lang="en-US" sz="2000" u="none" cap="none" strike="noStrike">
                <a:solidFill>
                  <a:srgbClr val="F1562D"/>
                </a:solidFill>
                <a:latin typeface="Consolas"/>
                <a:ea typeface="Consolas"/>
                <a:cs typeface="Consolas"/>
                <a:sym typeface="Consolas"/>
              </a:rPr>
              <a:t>!$acc end data</a:t>
            </a:r>
            <a:endParaRPr/>
          </a:p>
        </p:txBody>
      </p:sp>
      <p:sp>
        <p:nvSpPr>
          <p:cNvPr id="569" name="Google Shape;569;p26"/>
          <p:cNvSpPr/>
          <p:nvPr/>
        </p:nvSpPr>
        <p:spPr>
          <a:xfrm>
            <a:off x="712520" y="4476998"/>
            <a:ext cx="1104406" cy="1104406"/>
          </a:xfrm>
          <a:prstGeom prst="rect">
            <a:avLst/>
          </a:prstGeom>
          <a:solidFill>
            <a:schemeClr val="lt2"/>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7200" u="none" cap="none" strike="noStrike">
              <a:solidFill>
                <a:schemeClr val="lt1"/>
              </a:solidFill>
              <a:latin typeface="Arial"/>
              <a:ea typeface="Arial"/>
              <a:cs typeface="Arial"/>
              <a:sym typeface="Arial"/>
            </a:endParaRPr>
          </a:p>
        </p:txBody>
      </p:sp>
      <p:sp>
        <p:nvSpPr>
          <p:cNvPr id="570" name="Google Shape;570;p26"/>
          <p:cNvSpPr/>
          <p:nvPr/>
        </p:nvSpPr>
        <p:spPr>
          <a:xfrm>
            <a:off x="1816926" y="4476998"/>
            <a:ext cx="1104406" cy="1104406"/>
          </a:xfrm>
          <a:prstGeom prst="rect">
            <a:avLst/>
          </a:prstGeom>
          <a:solidFill>
            <a:schemeClr val="accent3"/>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71" name="Google Shape;571;p26"/>
          <p:cNvSpPr/>
          <p:nvPr/>
        </p:nvSpPr>
        <p:spPr>
          <a:xfrm>
            <a:off x="2921332" y="4476998"/>
            <a:ext cx="1104406" cy="1104406"/>
          </a:xfrm>
          <a:prstGeom prst="rect">
            <a:avLst/>
          </a:prstGeom>
          <a:solidFill>
            <a:schemeClr val="accent4"/>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72" name="Google Shape;572;p26"/>
          <p:cNvSpPr/>
          <p:nvPr/>
        </p:nvSpPr>
        <p:spPr>
          <a:xfrm>
            <a:off x="8668987" y="1778961"/>
            <a:ext cx="2030681" cy="2031325"/>
          </a:xfrm>
          <a:prstGeom prst="rect">
            <a:avLst/>
          </a:prstGeom>
          <a:noFill/>
          <a:ln cap="flat" cmpd="sng" w="571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73" name="Google Shape;573;p26"/>
          <p:cNvSpPr/>
          <p:nvPr/>
        </p:nvSpPr>
        <p:spPr>
          <a:xfrm>
            <a:off x="8668987" y="1778961"/>
            <a:ext cx="2030681" cy="586476"/>
          </a:xfrm>
          <a:prstGeom prst="rect">
            <a:avLst/>
          </a:prstGeom>
          <a:solidFill>
            <a:schemeClr val="lt2"/>
          </a:solidFill>
          <a:ln cap="flat" cmpd="sng" w="571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Action</a:t>
            </a:r>
            <a:endParaRPr/>
          </a:p>
        </p:txBody>
      </p:sp>
      <p:sp>
        <p:nvSpPr>
          <p:cNvPr id="574" name="Google Shape;574;p26"/>
          <p:cNvSpPr txBox="1"/>
          <p:nvPr/>
        </p:nvSpPr>
        <p:spPr>
          <a:xfrm>
            <a:off x="1301369" y="4052266"/>
            <a:ext cx="2135521" cy="4247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400" u="none" cap="none" strike="noStrike">
                <a:solidFill>
                  <a:schemeClr val="dk2"/>
                </a:solidFill>
                <a:latin typeface="Arial"/>
                <a:ea typeface="Arial"/>
                <a:cs typeface="Arial"/>
                <a:sym typeface="Arial"/>
              </a:rPr>
              <a:t>Host Memory</a:t>
            </a:r>
            <a:endParaRPr/>
          </a:p>
        </p:txBody>
      </p:sp>
      <p:sp>
        <p:nvSpPr>
          <p:cNvPr id="575" name="Google Shape;575;p26"/>
          <p:cNvSpPr txBox="1"/>
          <p:nvPr/>
        </p:nvSpPr>
        <p:spPr>
          <a:xfrm>
            <a:off x="5280372" y="4052266"/>
            <a:ext cx="2462534" cy="4247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400" u="none" cap="none" strike="noStrike">
                <a:solidFill>
                  <a:schemeClr val="dk2"/>
                </a:solidFill>
                <a:latin typeface="Arial"/>
                <a:ea typeface="Arial"/>
                <a:cs typeface="Arial"/>
                <a:sym typeface="Arial"/>
              </a:rPr>
              <a:t>Device memory</a:t>
            </a:r>
            <a:endParaRPr/>
          </a:p>
        </p:txBody>
      </p:sp>
      <p:sp>
        <p:nvSpPr>
          <p:cNvPr id="576" name="Google Shape;576;p26"/>
          <p:cNvSpPr txBox="1"/>
          <p:nvPr/>
        </p:nvSpPr>
        <p:spPr>
          <a:xfrm>
            <a:off x="838965" y="4532536"/>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A</a:t>
            </a:r>
            <a:endParaRPr/>
          </a:p>
        </p:txBody>
      </p:sp>
      <p:sp>
        <p:nvSpPr>
          <p:cNvPr id="577" name="Google Shape;577;p26"/>
          <p:cNvSpPr txBox="1"/>
          <p:nvPr/>
        </p:nvSpPr>
        <p:spPr>
          <a:xfrm>
            <a:off x="1941463" y="4532535"/>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B</a:t>
            </a:r>
            <a:endParaRPr/>
          </a:p>
        </p:txBody>
      </p:sp>
      <p:sp>
        <p:nvSpPr>
          <p:cNvPr id="578" name="Google Shape;578;p26"/>
          <p:cNvSpPr txBox="1"/>
          <p:nvPr/>
        </p:nvSpPr>
        <p:spPr>
          <a:xfrm>
            <a:off x="3047777" y="4532535"/>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C</a:t>
            </a:r>
            <a:endParaRPr/>
          </a:p>
        </p:txBody>
      </p:sp>
      <p:sp>
        <p:nvSpPr>
          <p:cNvPr id="579" name="Google Shape;579;p26"/>
          <p:cNvSpPr txBox="1"/>
          <p:nvPr/>
        </p:nvSpPr>
        <p:spPr>
          <a:xfrm>
            <a:off x="8925080" y="2496930"/>
            <a:ext cx="1518493"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Allocate A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580" name="Google Shape;580;p26"/>
          <p:cNvSpPr/>
          <p:nvPr/>
        </p:nvSpPr>
        <p:spPr>
          <a:xfrm>
            <a:off x="4855029" y="4476998"/>
            <a:ext cx="1104406" cy="1104406"/>
          </a:xfrm>
          <a:prstGeom prst="rect">
            <a:avLst/>
          </a:prstGeom>
          <a:solidFill>
            <a:schemeClr val="lt2"/>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81" name="Google Shape;581;p26"/>
          <p:cNvSpPr/>
          <p:nvPr/>
        </p:nvSpPr>
        <p:spPr>
          <a:xfrm>
            <a:off x="2792979" y="1778961"/>
            <a:ext cx="1925325" cy="36073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82" name="Google Shape;582;p26"/>
          <p:cNvSpPr txBox="1"/>
          <p:nvPr/>
        </p:nvSpPr>
        <p:spPr>
          <a:xfrm>
            <a:off x="8854613" y="2496930"/>
            <a:ext cx="1659429"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Copy A from</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CPU to device</a:t>
            </a:r>
            <a:endParaRPr/>
          </a:p>
        </p:txBody>
      </p:sp>
      <p:sp>
        <p:nvSpPr>
          <p:cNvPr id="583" name="Google Shape;583;p26"/>
          <p:cNvSpPr txBox="1"/>
          <p:nvPr/>
        </p:nvSpPr>
        <p:spPr>
          <a:xfrm>
            <a:off x="4981474" y="4491875"/>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A</a:t>
            </a:r>
            <a:endParaRPr/>
          </a:p>
        </p:txBody>
      </p:sp>
      <p:sp>
        <p:nvSpPr>
          <p:cNvPr id="584" name="Google Shape;584;p26"/>
          <p:cNvSpPr txBox="1"/>
          <p:nvPr/>
        </p:nvSpPr>
        <p:spPr>
          <a:xfrm>
            <a:off x="8912320" y="2496930"/>
            <a:ext cx="1544012"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Allocate B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585" name="Google Shape;585;p26"/>
          <p:cNvSpPr/>
          <p:nvPr/>
        </p:nvSpPr>
        <p:spPr>
          <a:xfrm>
            <a:off x="5959435" y="4476998"/>
            <a:ext cx="1104406" cy="1104406"/>
          </a:xfrm>
          <a:prstGeom prst="rect">
            <a:avLst/>
          </a:prstGeom>
          <a:solidFill>
            <a:schemeClr val="accent3"/>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86" name="Google Shape;586;p26"/>
          <p:cNvSpPr/>
          <p:nvPr/>
        </p:nvSpPr>
        <p:spPr>
          <a:xfrm>
            <a:off x="4800833" y="1773371"/>
            <a:ext cx="1026760" cy="36073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87" name="Google Shape;587;p26"/>
          <p:cNvSpPr txBox="1"/>
          <p:nvPr/>
        </p:nvSpPr>
        <p:spPr>
          <a:xfrm>
            <a:off x="8854614" y="2496930"/>
            <a:ext cx="1659429"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Copy B from</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CPU to device</a:t>
            </a:r>
            <a:endParaRPr/>
          </a:p>
        </p:txBody>
      </p:sp>
      <p:sp>
        <p:nvSpPr>
          <p:cNvPr id="588" name="Google Shape;588;p26"/>
          <p:cNvSpPr txBox="1"/>
          <p:nvPr/>
        </p:nvSpPr>
        <p:spPr>
          <a:xfrm>
            <a:off x="6085880" y="4514246"/>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B</a:t>
            </a:r>
            <a:endParaRPr/>
          </a:p>
        </p:txBody>
      </p:sp>
      <p:sp>
        <p:nvSpPr>
          <p:cNvPr id="589" name="Google Shape;589;p26"/>
          <p:cNvSpPr txBox="1"/>
          <p:nvPr/>
        </p:nvSpPr>
        <p:spPr>
          <a:xfrm>
            <a:off x="8905914" y="2496930"/>
            <a:ext cx="1556836"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Allocate C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590" name="Google Shape;590;p26"/>
          <p:cNvSpPr/>
          <p:nvPr/>
        </p:nvSpPr>
        <p:spPr>
          <a:xfrm>
            <a:off x="7063841" y="4476998"/>
            <a:ext cx="1104406" cy="1104406"/>
          </a:xfrm>
          <a:prstGeom prst="rect">
            <a:avLst/>
          </a:prstGeom>
          <a:solidFill>
            <a:schemeClr val="accent4"/>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91" name="Google Shape;591;p26"/>
          <p:cNvSpPr/>
          <p:nvPr/>
        </p:nvSpPr>
        <p:spPr>
          <a:xfrm>
            <a:off x="5927918" y="1783214"/>
            <a:ext cx="2121141" cy="36073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92" name="Google Shape;592;p26"/>
          <p:cNvSpPr txBox="1"/>
          <p:nvPr/>
        </p:nvSpPr>
        <p:spPr>
          <a:xfrm>
            <a:off x="8764852" y="2496930"/>
            <a:ext cx="1838965"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Execute loop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593" name="Google Shape;593;p26"/>
          <p:cNvSpPr/>
          <p:nvPr/>
        </p:nvSpPr>
        <p:spPr>
          <a:xfrm>
            <a:off x="671838" y="2365437"/>
            <a:ext cx="3927056" cy="11367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94" name="Google Shape;594;p26"/>
          <p:cNvSpPr txBox="1"/>
          <p:nvPr/>
        </p:nvSpPr>
        <p:spPr>
          <a:xfrm>
            <a:off x="7140100" y="4523390"/>
            <a:ext cx="110799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C’</a:t>
            </a:r>
            <a:endParaRPr/>
          </a:p>
        </p:txBody>
      </p:sp>
      <p:sp>
        <p:nvSpPr>
          <p:cNvPr id="595" name="Google Shape;595;p26"/>
          <p:cNvSpPr/>
          <p:nvPr/>
        </p:nvSpPr>
        <p:spPr>
          <a:xfrm>
            <a:off x="460814" y="2100851"/>
            <a:ext cx="251706" cy="301752"/>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96" name="Google Shape;596;p26"/>
          <p:cNvSpPr/>
          <p:nvPr/>
        </p:nvSpPr>
        <p:spPr>
          <a:xfrm>
            <a:off x="460814" y="3478648"/>
            <a:ext cx="251706" cy="301752"/>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97" name="Google Shape;597;p26"/>
          <p:cNvSpPr txBox="1"/>
          <p:nvPr/>
        </p:nvSpPr>
        <p:spPr>
          <a:xfrm>
            <a:off x="8854622" y="2496930"/>
            <a:ext cx="1659429"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Copy C from</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 to CPU</a:t>
            </a:r>
            <a:endParaRPr/>
          </a:p>
        </p:txBody>
      </p:sp>
      <p:sp>
        <p:nvSpPr>
          <p:cNvPr id="598" name="Google Shape;598;p26"/>
          <p:cNvSpPr txBox="1"/>
          <p:nvPr/>
        </p:nvSpPr>
        <p:spPr>
          <a:xfrm>
            <a:off x="3046842" y="4532535"/>
            <a:ext cx="110799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C’</a:t>
            </a:r>
            <a:endParaRPr/>
          </a:p>
        </p:txBody>
      </p:sp>
      <p:sp>
        <p:nvSpPr>
          <p:cNvPr id="599" name="Google Shape;599;p26"/>
          <p:cNvSpPr txBox="1"/>
          <p:nvPr/>
        </p:nvSpPr>
        <p:spPr>
          <a:xfrm>
            <a:off x="8668676" y="2496930"/>
            <a:ext cx="2031325"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Deallocate C from</a:t>
            </a:r>
            <a:endParaRPr/>
          </a:p>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device</a:t>
            </a:r>
            <a:endParaRPr/>
          </a:p>
        </p:txBody>
      </p:sp>
      <p:sp>
        <p:nvSpPr>
          <p:cNvPr id="600" name="Google Shape;600;p26"/>
          <p:cNvSpPr txBox="1"/>
          <p:nvPr/>
        </p:nvSpPr>
        <p:spPr>
          <a:xfrm>
            <a:off x="8675088" y="2496930"/>
            <a:ext cx="2018501"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Deallocate B from</a:t>
            </a:r>
            <a:endParaRPr/>
          </a:p>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device</a:t>
            </a:r>
            <a:endParaRPr/>
          </a:p>
        </p:txBody>
      </p:sp>
      <p:sp>
        <p:nvSpPr>
          <p:cNvPr id="601" name="Google Shape;601;p26"/>
          <p:cNvSpPr txBox="1"/>
          <p:nvPr/>
        </p:nvSpPr>
        <p:spPr>
          <a:xfrm>
            <a:off x="8687848" y="2496930"/>
            <a:ext cx="1992982"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Deallocate A from</a:t>
            </a:r>
            <a:endParaRPr/>
          </a:p>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device</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79"/>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80"/>
                                        </p:tgtEl>
                                        <p:attrNameLst>
                                          <p:attrName>style.visibility</p:attrName>
                                        </p:attrNameLst>
                                      </p:cBhvr>
                                      <p:to>
                                        <p:strVal val="visible"/>
                                      </p:to>
                                    </p:set>
                                    <p:animEffect filter="fade" transition="in">
                                      <p:cBhvr>
                                        <p:cTn dur="500"/>
                                        <p:tgtEl>
                                          <p:spTgt spid="580"/>
                                        </p:tgtEl>
                                      </p:cBhvr>
                                    </p:animEffect>
                                  </p:childTnLst>
                                </p:cTn>
                              </p:par>
                              <p:par>
                                <p:cTn fill="hold" nodeType="withEffect" presetClass="entr" presetID="1" presetSubtype="0">
                                  <p:stCondLst>
                                    <p:cond delay="0"/>
                                  </p:stCondLst>
                                  <p:childTnLst>
                                    <p:set>
                                      <p:cBhvr>
                                        <p:cTn dur="1" fill="hold">
                                          <p:stCondLst>
                                            <p:cond delay="0"/>
                                          </p:stCondLst>
                                        </p:cTn>
                                        <p:tgtEl>
                                          <p:spTgt spid="5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79"/>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82"/>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83"/>
                                        </p:tgtEl>
                                        <p:attrNameLst>
                                          <p:attrName>style.visibility</p:attrName>
                                        </p:attrNameLst>
                                      </p:cBhvr>
                                      <p:to>
                                        <p:strVal val="visible"/>
                                      </p:to>
                                    </p:set>
                                    <p:animEffect filter="fade" transition="in">
                                      <p:cBhvr>
                                        <p:cTn dur="500"/>
                                        <p:tgtEl>
                                          <p:spTgt spid="5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82"/>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81"/>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84"/>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85"/>
                                        </p:tgtEl>
                                        <p:attrNameLst>
                                          <p:attrName>style.visibility</p:attrName>
                                        </p:attrNameLst>
                                      </p:cBhvr>
                                      <p:to>
                                        <p:strVal val="visible"/>
                                      </p:to>
                                    </p:set>
                                    <p:animEffect filter="fade" transition="in">
                                      <p:cBhvr>
                                        <p:cTn dur="500"/>
                                        <p:tgtEl>
                                          <p:spTgt spid="585"/>
                                        </p:tgtEl>
                                      </p:cBhvr>
                                    </p:animEffect>
                                  </p:childTnLst>
                                </p:cTn>
                              </p:par>
                              <p:par>
                                <p:cTn fill="hold" nodeType="withEffect" presetClass="entr" presetID="1" presetSubtype="0">
                                  <p:stCondLst>
                                    <p:cond delay="0"/>
                                  </p:stCondLst>
                                  <p:childTnLst>
                                    <p:set>
                                      <p:cBhvr>
                                        <p:cTn dur="1" fill="hold">
                                          <p:stCondLst>
                                            <p:cond delay="0"/>
                                          </p:stCondLst>
                                        </p:cTn>
                                        <p:tgtEl>
                                          <p:spTgt spid="5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84"/>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87"/>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88"/>
                                        </p:tgtEl>
                                        <p:attrNameLst>
                                          <p:attrName>style.visibility</p:attrName>
                                        </p:attrNameLst>
                                      </p:cBhvr>
                                      <p:to>
                                        <p:strVal val="visible"/>
                                      </p:to>
                                    </p:set>
                                    <p:animEffect filter="fade" transition="in">
                                      <p:cBhvr>
                                        <p:cTn dur="500"/>
                                        <p:tgtEl>
                                          <p:spTgt spid="5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87"/>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86"/>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89"/>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90"/>
                                        </p:tgtEl>
                                        <p:attrNameLst>
                                          <p:attrName>style.visibility</p:attrName>
                                        </p:attrNameLst>
                                      </p:cBhvr>
                                      <p:to>
                                        <p:strVal val="visible"/>
                                      </p:to>
                                    </p:set>
                                    <p:animEffect filter="fade" transition="in">
                                      <p:cBhvr>
                                        <p:cTn dur="500"/>
                                        <p:tgtEl>
                                          <p:spTgt spid="590"/>
                                        </p:tgtEl>
                                      </p:cBhvr>
                                    </p:animEffect>
                                  </p:childTnLst>
                                </p:cTn>
                              </p:par>
                              <p:par>
                                <p:cTn fill="hold" nodeType="withEffect" presetClass="entr" presetID="1" presetSubtype="0">
                                  <p:stCondLst>
                                    <p:cond delay="0"/>
                                  </p:stCondLst>
                                  <p:childTnLst>
                                    <p:set>
                                      <p:cBhvr>
                                        <p:cTn dur="1" fill="hold">
                                          <p:stCondLst>
                                            <p:cond delay="0"/>
                                          </p:stCondLst>
                                        </p:cTn>
                                        <p:tgtEl>
                                          <p:spTgt spid="5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89"/>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91"/>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9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3"/>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94"/>
                                        </p:tgtEl>
                                        <p:attrNameLst>
                                          <p:attrName>style.visibility</p:attrName>
                                        </p:attrNameLst>
                                      </p:cBhvr>
                                      <p:to>
                                        <p:strVal val="visible"/>
                                      </p:to>
                                    </p:set>
                                    <p:animEffect filter="fade" transition="in">
                                      <p:cBhvr>
                                        <p:cTn dur="500"/>
                                        <p:tgtEl>
                                          <p:spTgt spid="5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92"/>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93"/>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9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7"/>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
                                          </p:stCondLst>
                                        </p:cTn>
                                        <p:tgtEl>
                                          <p:spTgt spid="578"/>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598"/>
                                        </p:tgtEl>
                                        <p:attrNameLst>
                                          <p:attrName>style.visibility</p:attrName>
                                        </p:attrNameLst>
                                      </p:cBhvr>
                                      <p:to>
                                        <p:strVal val="visible"/>
                                      </p:to>
                                    </p:set>
                                    <p:animEffect filter="fade" transition="in">
                                      <p:cBhvr>
                                        <p:cTn dur="500"/>
                                        <p:tgtEl>
                                          <p:spTgt spid="5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97"/>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99"/>
                                        </p:tgtEl>
                                        <p:attrNameLst>
                                          <p:attrName>style.visibility</p:attrName>
                                        </p:attrNameLst>
                                      </p:cBhvr>
                                      <p:to>
                                        <p:strVal val="visible"/>
                                      </p:to>
                                    </p:set>
                                  </p:childTnLst>
                                </p:cTn>
                              </p:par>
                              <p:par>
                                <p:cTn fill="hold" nodeType="withEffect" presetClass="exit" presetID="10" presetSubtype="0">
                                  <p:stCondLst>
                                    <p:cond delay="0"/>
                                  </p:stCondLst>
                                  <p:childTnLst>
                                    <p:animEffect filter="fade" transition="out">
                                      <p:cBhvr>
                                        <p:cTn dur="500"/>
                                        <p:tgtEl>
                                          <p:spTgt spid="594"/>
                                        </p:tgtEl>
                                      </p:cBhvr>
                                    </p:animEffect>
                                    <p:set>
                                      <p:cBhvr>
                                        <p:cTn dur="1" fill="hold">
                                          <p:stCondLst>
                                            <p:cond delay="500"/>
                                          </p:stCondLst>
                                        </p:cTn>
                                        <p:tgtEl>
                                          <p:spTgt spid="59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590"/>
                                        </p:tgtEl>
                                      </p:cBhvr>
                                    </p:animEffect>
                                    <p:set>
                                      <p:cBhvr>
                                        <p:cTn dur="1" fill="hold">
                                          <p:stCondLst>
                                            <p:cond delay="500"/>
                                          </p:stCondLst>
                                        </p:cTn>
                                        <p:tgtEl>
                                          <p:spTgt spid="59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99"/>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600"/>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
                                          </p:stCondLst>
                                        </p:cTn>
                                        <p:tgtEl>
                                          <p:spTgt spid="591"/>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86"/>
                                        </p:tgtEl>
                                        <p:attrNameLst>
                                          <p:attrName>style.visibility</p:attrName>
                                        </p:attrNameLst>
                                      </p:cBhvr>
                                      <p:to>
                                        <p:strVal val="visible"/>
                                      </p:to>
                                    </p:set>
                                  </p:childTnLst>
                                </p:cTn>
                              </p:par>
                              <p:par>
                                <p:cTn fill="hold" nodeType="withEffect" presetClass="exit" presetID="10" presetSubtype="0">
                                  <p:stCondLst>
                                    <p:cond delay="0"/>
                                  </p:stCondLst>
                                  <p:childTnLst>
                                    <p:animEffect filter="fade" transition="out">
                                      <p:cBhvr>
                                        <p:cTn dur="500"/>
                                        <p:tgtEl>
                                          <p:spTgt spid="588"/>
                                        </p:tgtEl>
                                      </p:cBhvr>
                                    </p:animEffect>
                                    <p:set>
                                      <p:cBhvr>
                                        <p:cTn dur="1" fill="hold">
                                          <p:stCondLst>
                                            <p:cond delay="500"/>
                                          </p:stCondLst>
                                        </p:cTn>
                                        <p:tgtEl>
                                          <p:spTgt spid="58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585"/>
                                        </p:tgtEl>
                                      </p:cBhvr>
                                    </p:animEffect>
                                    <p:set>
                                      <p:cBhvr>
                                        <p:cTn dur="1" fill="hold">
                                          <p:stCondLst>
                                            <p:cond delay="500"/>
                                          </p:stCondLst>
                                        </p:cTn>
                                        <p:tgtEl>
                                          <p:spTgt spid="58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600"/>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601"/>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
                                          </p:stCondLst>
                                        </p:cTn>
                                        <p:tgtEl>
                                          <p:spTgt spid="586"/>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81"/>
                                        </p:tgtEl>
                                        <p:attrNameLst>
                                          <p:attrName>style.visibility</p:attrName>
                                        </p:attrNameLst>
                                      </p:cBhvr>
                                      <p:to>
                                        <p:strVal val="visible"/>
                                      </p:to>
                                    </p:set>
                                  </p:childTnLst>
                                </p:cTn>
                              </p:par>
                              <p:par>
                                <p:cTn fill="hold" nodeType="withEffect" presetClass="exit" presetID="10" presetSubtype="0">
                                  <p:stCondLst>
                                    <p:cond delay="0"/>
                                  </p:stCondLst>
                                  <p:childTnLst>
                                    <p:animEffect filter="fade" transition="out">
                                      <p:cBhvr>
                                        <p:cTn dur="500"/>
                                        <p:tgtEl>
                                          <p:spTgt spid="583"/>
                                        </p:tgtEl>
                                      </p:cBhvr>
                                    </p:animEffect>
                                    <p:set>
                                      <p:cBhvr>
                                        <p:cTn dur="1" fill="hold">
                                          <p:stCondLst>
                                            <p:cond delay="500"/>
                                          </p:stCondLst>
                                        </p:cTn>
                                        <p:tgtEl>
                                          <p:spTgt spid="58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580"/>
                                        </p:tgtEl>
                                      </p:cBhvr>
                                    </p:animEffect>
                                    <p:set>
                                      <p:cBhvr>
                                        <p:cTn dur="1" fill="hold">
                                          <p:stCondLst>
                                            <p:cond delay="500"/>
                                          </p:stCondLst>
                                        </p:cTn>
                                        <p:tgtEl>
                                          <p:spTgt spid="58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601"/>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81"/>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95"/>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59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27"/>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3600" u="none" cap="none" strike="noStrike">
                <a:solidFill>
                  <a:schemeClr val="lt1"/>
                </a:solidFill>
                <a:latin typeface="Arial"/>
                <a:ea typeface="Arial"/>
                <a:cs typeface="Arial"/>
                <a:sym typeface="Arial"/>
              </a:rPr>
              <a:t>IMPLIED DATA REGIONS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MODULE OVERVIEW</a:t>
            </a:r>
            <a:endParaRPr/>
          </a:p>
        </p:txBody>
      </p:sp>
      <p:sp>
        <p:nvSpPr>
          <p:cNvPr id="64" name="Google Shape;64;p10"/>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OpenACC Data Management</a:t>
            </a:r>
            <a:endParaRPr/>
          </a:p>
          <a:p>
            <a:pPr indent="0" lvl="0" marL="0" marR="0" rtl="0" algn="l">
              <a:lnSpc>
                <a:spcPct val="90000"/>
              </a:lnSpc>
              <a:spcBef>
                <a:spcPts val="1800"/>
              </a:spcBef>
              <a:spcAft>
                <a:spcPts val="0"/>
              </a:spcAft>
              <a:buClr>
                <a:srgbClr val="868686"/>
              </a:buClr>
              <a:buSzPts val="2400"/>
              <a:buFont typeface="Noto Sans Symbols"/>
              <a:buNone/>
            </a:pPr>
            <a:r>
              <a:t/>
            </a:r>
            <a:endParaRPr b="0" i="0" sz="2400" u="none" cap="none" strike="noStrike">
              <a:solidFill>
                <a:schemeClr val="lt2"/>
              </a:solidFill>
              <a:latin typeface="Arial"/>
              <a:ea typeface="Arial"/>
              <a:cs typeface="Arial"/>
              <a:sym typeface="Arial"/>
            </a:endParaRPr>
          </a:p>
          <a:p>
            <a:pPr indent="0" lvl="0" marL="0" marR="0" rtl="0" algn="l">
              <a:lnSpc>
                <a:spcPct val="90000"/>
              </a:lnSpc>
              <a:spcBef>
                <a:spcPts val="1800"/>
              </a:spcBef>
              <a:spcAft>
                <a:spcPts val="0"/>
              </a:spcAft>
              <a:buClr>
                <a:srgbClr val="868686"/>
              </a:buClr>
              <a:buSzPts val="2400"/>
              <a:buFont typeface="Noto Sans Symbols"/>
              <a:buNone/>
            </a:pPr>
            <a:r>
              <a:t/>
            </a:r>
            <a:endParaRPr b="0" i="0" sz="2400" u="none" cap="none" strike="noStrike">
              <a:solidFill>
                <a:schemeClr val="lt2"/>
              </a:solidFill>
              <a:latin typeface="Arial"/>
              <a:ea typeface="Arial"/>
              <a:cs typeface="Arial"/>
              <a:sym typeface="Arial"/>
            </a:endParaRPr>
          </a:p>
        </p:txBody>
      </p:sp>
      <p:sp>
        <p:nvSpPr>
          <p:cNvPr id="65" name="Google Shape;65;p10"/>
          <p:cNvSpPr txBox="1"/>
          <p:nvPr>
            <p:ph idx="1" type="body"/>
          </p:nvPr>
        </p:nvSpPr>
        <p:spPr>
          <a:xfrm>
            <a:off x="436740" y="2103035"/>
            <a:ext cx="9948672"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Explicit Data Management</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OpenACC Data Regions and Clauses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Unstructured Data Lifetimes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Data Synchronization</a:t>
            </a:r>
            <a:endParaRPr/>
          </a:p>
          <a:p>
            <a:pPr indent="-101600" lvl="0" marL="228600"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a:p>
            <a:pPr indent="-101600" lvl="0" marL="228600"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a:p>
            <a:pPr indent="0" lvl="0" marL="0"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a:p>
            <a:pPr indent="-101600" lvl="0" marL="228600"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a:p>
            <a:pPr indent="-101600" lvl="0" marL="228600"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28"/>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IMPLIED DATA REGIONS</a:t>
            </a:r>
            <a:endParaRPr/>
          </a:p>
        </p:txBody>
      </p:sp>
      <p:sp>
        <p:nvSpPr>
          <p:cNvPr id="613" name="Google Shape;613;p28"/>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Definition</a:t>
            </a:r>
            <a:endParaRPr/>
          </a:p>
        </p:txBody>
      </p:sp>
      <p:sp>
        <p:nvSpPr>
          <p:cNvPr id="614" name="Google Shape;614;p28"/>
          <p:cNvSpPr txBox="1"/>
          <p:nvPr/>
        </p:nvSpPr>
        <p:spPr>
          <a:xfrm>
            <a:off x="5781106" y="2265798"/>
            <a:ext cx="4830539" cy="2613023"/>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1800" u="none" cap="none" strike="noStrike">
                <a:solidFill>
                  <a:srgbClr val="0080A7"/>
                </a:solidFill>
                <a:latin typeface="Consolas"/>
                <a:ea typeface="Consolas"/>
                <a:cs typeface="Consolas"/>
                <a:sym typeface="Consolas"/>
              </a:rPr>
              <a:t>#pragma acc kernels copyin(a[0:100])</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a:t>
            </a:r>
            <a:r>
              <a:rPr b="0" i="0" lang="en-US" sz="1800" u="none" cap="none" strike="noStrike">
                <a:solidFill>
                  <a:srgbClr val="FF8738"/>
                </a:solidFill>
                <a:latin typeface="Consolas"/>
                <a:ea typeface="Consolas"/>
                <a:cs typeface="Consolas"/>
                <a:sym typeface="Consolas"/>
              </a:rPr>
              <a:t>100</a:t>
            </a:r>
            <a:r>
              <a:rPr b="0" i="0" lang="en-US" sz="1800" u="none" cap="none" strike="noStrike">
                <a:solidFill>
                  <a:schemeClr val="dk2"/>
                </a:solidFill>
                <a:latin typeface="Consolas"/>
                <a:ea typeface="Consolas"/>
                <a:cs typeface="Consolas"/>
                <a:sym typeface="Consolas"/>
              </a:rPr>
              <a:t>; i</a:t>
            </a:r>
            <a:r>
              <a:rPr b="0" i="0" lang="en-US" sz="1800" u="none" cap="none" strike="noStrike">
                <a:solidFill>
                  <a:srgbClr val="030382"/>
                </a:solidFill>
                <a:latin typeface="Consolas"/>
                <a:ea typeface="Consolas"/>
                <a:cs typeface="Consolas"/>
                <a:sym typeface="Consolas"/>
              </a:rPr>
              <a:t>++ </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p:txBody>
      </p:sp>
      <p:sp>
        <p:nvSpPr>
          <p:cNvPr id="615" name="Google Shape;615;p28"/>
          <p:cNvSpPr txBox="1"/>
          <p:nvPr>
            <p:ph idx="1" type="body"/>
          </p:nvPr>
        </p:nvSpPr>
        <p:spPr>
          <a:xfrm>
            <a:off x="419641" y="1713493"/>
            <a:ext cx="5062506" cy="397031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Every </a:t>
            </a:r>
            <a:r>
              <a:rPr b="1" i="0" lang="en-US" sz="2000" u="none" cap="none" strike="noStrike">
                <a:solidFill>
                  <a:srgbClr val="030382"/>
                </a:solidFill>
                <a:latin typeface="Arial"/>
                <a:ea typeface="Arial"/>
                <a:cs typeface="Arial"/>
                <a:sym typeface="Arial"/>
              </a:rPr>
              <a:t>kernels</a:t>
            </a:r>
            <a:r>
              <a:rPr b="0" i="0" lang="en-US" sz="2000" u="none" cap="none" strike="noStrike">
                <a:solidFill>
                  <a:schemeClr val="dk2"/>
                </a:solidFill>
                <a:latin typeface="Arial"/>
                <a:ea typeface="Arial"/>
                <a:cs typeface="Arial"/>
                <a:sym typeface="Arial"/>
              </a:rPr>
              <a:t> and </a:t>
            </a:r>
            <a:r>
              <a:rPr b="1" i="0" lang="en-US" sz="2000" u="none" cap="none" strike="noStrike">
                <a:solidFill>
                  <a:srgbClr val="030382"/>
                </a:solidFill>
                <a:latin typeface="Arial"/>
                <a:ea typeface="Arial"/>
                <a:cs typeface="Arial"/>
                <a:sym typeface="Arial"/>
              </a:rPr>
              <a:t>parallel</a:t>
            </a:r>
            <a:r>
              <a:rPr b="0" i="0" lang="en-US" sz="2000" u="none" cap="none" strike="noStrike">
                <a:solidFill>
                  <a:srgbClr val="030382"/>
                </a:solidFill>
                <a:latin typeface="Arial"/>
                <a:ea typeface="Arial"/>
                <a:cs typeface="Arial"/>
                <a:sym typeface="Arial"/>
              </a:rPr>
              <a:t> </a:t>
            </a:r>
            <a:r>
              <a:rPr b="0" i="0" lang="en-US" sz="2000" u="none" cap="none" strike="noStrike">
                <a:solidFill>
                  <a:schemeClr val="dk2"/>
                </a:solidFill>
                <a:latin typeface="Arial"/>
                <a:ea typeface="Arial"/>
                <a:cs typeface="Arial"/>
                <a:sym typeface="Arial"/>
              </a:rPr>
              <a:t>region has an implicit data region surrounding it</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allows data to exist solely for the duration of the region</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All data clauses usable on a </a:t>
            </a:r>
            <a:r>
              <a:rPr b="1" i="0" lang="en-US" sz="2000" u="none" cap="none" strike="noStrike">
                <a:solidFill>
                  <a:srgbClr val="030382"/>
                </a:solidFill>
                <a:latin typeface="Arial"/>
                <a:ea typeface="Arial"/>
                <a:cs typeface="Arial"/>
                <a:sym typeface="Arial"/>
              </a:rPr>
              <a:t>data</a:t>
            </a:r>
            <a:r>
              <a:rPr b="0" i="0" lang="en-US" sz="2000" u="none" cap="none" strike="noStrike">
                <a:solidFill>
                  <a:schemeClr val="dk2"/>
                </a:solidFill>
                <a:latin typeface="Arial"/>
                <a:ea typeface="Arial"/>
                <a:cs typeface="Arial"/>
                <a:sym typeface="Arial"/>
              </a:rPr>
              <a:t> directive can be used on a </a:t>
            </a:r>
            <a:r>
              <a:rPr b="1" i="0" lang="en-US" sz="2000" u="none" cap="none" strike="noStrike">
                <a:solidFill>
                  <a:srgbClr val="030382"/>
                </a:solidFill>
                <a:latin typeface="Arial"/>
                <a:ea typeface="Arial"/>
                <a:cs typeface="Arial"/>
                <a:sym typeface="Arial"/>
              </a:rPr>
              <a:t>parallel</a:t>
            </a:r>
            <a:r>
              <a:rPr b="0" i="0" lang="en-US" sz="2000" u="none" cap="none" strike="noStrike">
                <a:solidFill>
                  <a:srgbClr val="030382"/>
                </a:solidFill>
                <a:latin typeface="Arial"/>
                <a:ea typeface="Arial"/>
                <a:cs typeface="Arial"/>
                <a:sym typeface="Arial"/>
              </a:rPr>
              <a:t> </a:t>
            </a:r>
            <a:r>
              <a:rPr b="0" i="0" lang="en-US" sz="2000" u="none" cap="none" strike="noStrike">
                <a:solidFill>
                  <a:schemeClr val="dk2"/>
                </a:solidFill>
                <a:latin typeface="Arial"/>
                <a:ea typeface="Arial"/>
                <a:cs typeface="Arial"/>
                <a:sym typeface="Arial"/>
              </a:rPr>
              <a:t>and </a:t>
            </a:r>
            <a:r>
              <a:rPr b="1" i="0" lang="en-US" sz="2000" u="none" cap="none" strike="noStrike">
                <a:solidFill>
                  <a:srgbClr val="030382"/>
                </a:solidFill>
                <a:latin typeface="Arial"/>
                <a:ea typeface="Arial"/>
                <a:cs typeface="Arial"/>
                <a:sym typeface="Arial"/>
              </a:rPr>
              <a:t>kernels</a:t>
            </a:r>
            <a:r>
              <a:rPr b="0" i="0" lang="en-US" sz="2000" u="none" cap="none" strike="noStrike">
                <a:solidFill>
                  <a:srgbClr val="030382"/>
                </a:solidFill>
                <a:latin typeface="Arial"/>
                <a:ea typeface="Arial"/>
                <a:cs typeface="Arial"/>
                <a:sym typeface="Arial"/>
              </a:rPr>
              <a:t> </a:t>
            </a:r>
            <a:r>
              <a:rPr b="0" i="0" lang="en-US" sz="2000" u="none" cap="none" strike="noStrike">
                <a:solidFill>
                  <a:schemeClr val="dk2"/>
                </a:solidFill>
                <a:latin typeface="Arial"/>
                <a:ea typeface="Arial"/>
                <a:cs typeface="Arial"/>
                <a:sym typeface="Arial"/>
              </a:rPr>
              <a:t>as well</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20" name="Shape 620"/>
        <p:cNvGrpSpPr/>
        <p:nvPr/>
      </p:nvGrpSpPr>
      <p:grpSpPr>
        <a:xfrm>
          <a:off x="0" y="0"/>
          <a:ext cx="0" cy="0"/>
          <a:chOff x="0" y="0"/>
          <a:chExt cx="0" cy="0"/>
        </a:xfrm>
      </p:grpSpPr>
      <p:sp>
        <p:nvSpPr>
          <p:cNvPr id="621" name="Google Shape;621;p29"/>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IMPLIED DATA REGIONS</a:t>
            </a:r>
            <a:endParaRPr/>
          </a:p>
        </p:txBody>
      </p:sp>
      <p:sp>
        <p:nvSpPr>
          <p:cNvPr id="622" name="Google Shape;622;p29"/>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Definition</a:t>
            </a:r>
            <a:endParaRPr/>
          </a:p>
        </p:txBody>
      </p:sp>
      <p:sp>
        <p:nvSpPr>
          <p:cNvPr id="623" name="Google Shape;623;p29"/>
          <p:cNvSpPr txBox="1"/>
          <p:nvPr/>
        </p:nvSpPr>
        <p:spPr>
          <a:xfrm>
            <a:off x="5781106" y="2515096"/>
            <a:ext cx="4830539" cy="2114425"/>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!$acc kernels copyin(a(1:100))</a:t>
            </a:r>
            <a:endParaRPr b="0" i="0" sz="1800" u="none" cap="none" strike="noStrike">
              <a:solidFill>
                <a:srgbClr val="F1562D"/>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i=1,100</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a(i) = 0</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!$acc end kernels</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p:txBody>
      </p:sp>
      <p:sp>
        <p:nvSpPr>
          <p:cNvPr id="624" name="Google Shape;624;p29"/>
          <p:cNvSpPr txBox="1"/>
          <p:nvPr>
            <p:ph idx="1" type="body"/>
          </p:nvPr>
        </p:nvSpPr>
        <p:spPr>
          <a:xfrm>
            <a:off x="419641" y="1713493"/>
            <a:ext cx="5062506" cy="3843974"/>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Every </a:t>
            </a:r>
            <a:r>
              <a:rPr b="1" i="0" lang="en-US" sz="2000" u="none" cap="none" strike="noStrike">
                <a:solidFill>
                  <a:srgbClr val="030382"/>
                </a:solidFill>
                <a:latin typeface="Arial"/>
                <a:ea typeface="Arial"/>
                <a:cs typeface="Arial"/>
                <a:sym typeface="Arial"/>
              </a:rPr>
              <a:t>kernels</a:t>
            </a:r>
            <a:r>
              <a:rPr b="0" i="0" lang="en-US" sz="2000" u="none" cap="none" strike="noStrike">
                <a:solidFill>
                  <a:schemeClr val="dk2"/>
                </a:solidFill>
                <a:latin typeface="Arial"/>
                <a:ea typeface="Arial"/>
                <a:cs typeface="Arial"/>
                <a:sym typeface="Arial"/>
              </a:rPr>
              <a:t> and </a:t>
            </a:r>
            <a:r>
              <a:rPr b="1" i="0" lang="en-US" sz="2000" u="none" cap="none" strike="noStrike">
                <a:solidFill>
                  <a:srgbClr val="030382"/>
                </a:solidFill>
                <a:latin typeface="Arial"/>
                <a:ea typeface="Arial"/>
                <a:cs typeface="Arial"/>
                <a:sym typeface="Arial"/>
              </a:rPr>
              <a:t>parallel</a:t>
            </a:r>
            <a:r>
              <a:rPr b="0" i="0" lang="en-US" sz="2000" u="none" cap="none" strike="noStrike">
                <a:solidFill>
                  <a:srgbClr val="030382"/>
                </a:solidFill>
                <a:latin typeface="Arial"/>
                <a:ea typeface="Arial"/>
                <a:cs typeface="Arial"/>
                <a:sym typeface="Arial"/>
              </a:rPr>
              <a:t> </a:t>
            </a:r>
            <a:r>
              <a:rPr b="0" i="0" lang="en-US" sz="2000" u="none" cap="none" strike="noStrike">
                <a:solidFill>
                  <a:schemeClr val="dk2"/>
                </a:solidFill>
                <a:latin typeface="Arial"/>
                <a:ea typeface="Arial"/>
                <a:cs typeface="Arial"/>
                <a:sym typeface="Arial"/>
              </a:rPr>
              <a:t>region has an implicit data region surrounding it</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allows data to exist solely for the duration of the region</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All data clauses usable on a </a:t>
            </a:r>
            <a:r>
              <a:rPr b="1" i="0" lang="en-US" sz="2000" u="none" cap="none" strike="noStrike">
                <a:solidFill>
                  <a:srgbClr val="030382"/>
                </a:solidFill>
                <a:latin typeface="Arial"/>
                <a:ea typeface="Arial"/>
                <a:cs typeface="Arial"/>
                <a:sym typeface="Arial"/>
              </a:rPr>
              <a:t>data</a:t>
            </a:r>
            <a:r>
              <a:rPr b="0" i="0" lang="en-US" sz="2000" u="none" cap="none" strike="noStrike">
                <a:solidFill>
                  <a:schemeClr val="dk2"/>
                </a:solidFill>
                <a:latin typeface="Arial"/>
                <a:ea typeface="Arial"/>
                <a:cs typeface="Arial"/>
                <a:sym typeface="Arial"/>
              </a:rPr>
              <a:t> directive can be used on a </a:t>
            </a:r>
            <a:r>
              <a:rPr b="1" i="0" lang="en-US" sz="2000" u="none" cap="none" strike="noStrike">
                <a:solidFill>
                  <a:srgbClr val="030382"/>
                </a:solidFill>
                <a:latin typeface="Arial"/>
                <a:ea typeface="Arial"/>
                <a:cs typeface="Arial"/>
                <a:sym typeface="Arial"/>
              </a:rPr>
              <a:t>parallel</a:t>
            </a:r>
            <a:r>
              <a:rPr b="0" i="0" lang="en-US" sz="2000" u="none" cap="none" strike="noStrike">
                <a:solidFill>
                  <a:srgbClr val="030382"/>
                </a:solidFill>
                <a:latin typeface="Arial"/>
                <a:ea typeface="Arial"/>
                <a:cs typeface="Arial"/>
                <a:sym typeface="Arial"/>
              </a:rPr>
              <a:t> </a:t>
            </a:r>
            <a:r>
              <a:rPr b="0" i="0" lang="en-US" sz="2000" u="none" cap="none" strike="noStrike">
                <a:solidFill>
                  <a:schemeClr val="dk2"/>
                </a:solidFill>
                <a:latin typeface="Arial"/>
                <a:ea typeface="Arial"/>
                <a:cs typeface="Arial"/>
                <a:sym typeface="Arial"/>
              </a:rPr>
              <a:t>and </a:t>
            </a:r>
            <a:r>
              <a:rPr b="1" i="0" lang="en-US" sz="2000" u="none" cap="none" strike="noStrike">
                <a:solidFill>
                  <a:srgbClr val="030382"/>
                </a:solidFill>
                <a:latin typeface="Arial"/>
                <a:ea typeface="Arial"/>
                <a:cs typeface="Arial"/>
                <a:sym typeface="Arial"/>
              </a:rPr>
              <a:t>kernels</a:t>
            </a:r>
            <a:r>
              <a:rPr b="0" i="0" lang="en-US" sz="2000" u="none" cap="none" strike="noStrike">
                <a:solidFill>
                  <a:srgbClr val="030382"/>
                </a:solidFill>
                <a:latin typeface="Arial"/>
                <a:ea typeface="Arial"/>
                <a:cs typeface="Arial"/>
                <a:sym typeface="Arial"/>
              </a:rPr>
              <a:t> </a:t>
            </a:r>
            <a:r>
              <a:rPr b="0" i="0" lang="en-US" sz="2000" u="none" cap="none" strike="noStrike">
                <a:solidFill>
                  <a:schemeClr val="dk2"/>
                </a:solidFill>
                <a:latin typeface="Arial"/>
                <a:ea typeface="Arial"/>
                <a:cs typeface="Arial"/>
                <a:sym typeface="Arial"/>
              </a:rPr>
              <a:t>as well</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3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IMPLIED DATA REGIONS</a:t>
            </a:r>
            <a:endParaRPr/>
          </a:p>
        </p:txBody>
      </p:sp>
      <p:sp>
        <p:nvSpPr>
          <p:cNvPr id="631" name="Google Shape;631;p30"/>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Explicit vs Implicit Data Regions</a:t>
            </a:r>
            <a:endParaRPr/>
          </a:p>
        </p:txBody>
      </p:sp>
      <p:sp>
        <p:nvSpPr>
          <p:cNvPr id="632" name="Google Shape;632;p30"/>
          <p:cNvSpPr/>
          <p:nvPr/>
        </p:nvSpPr>
        <p:spPr>
          <a:xfrm>
            <a:off x="1387601" y="5143689"/>
            <a:ext cx="8441439" cy="34065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These two codes are functionally the same.</a:t>
            </a:r>
            <a:endParaRPr/>
          </a:p>
        </p:txBody>
      </p:sp>
      <p:sp>
        <p:nvSpPr>
          <p:cNvPr id="633" name="Google Shape;633;p30"/>
          <p:cNvSpPr txBox="1"/>
          <p:nvPr/>
        </p:nvSpPr>
        <p:spPr>
          <a:xfrm>
            <a:off x="577154" y="2476445"/>
            <a:ext cx="4830539" cy="2308324"/>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1600" u="none" cap="none" strike="noStrike">
                <a:solidFill>
                  <a:srgbClr val="0080A7"/>
                </a:solidFill>
                <a:latin typeface="Consolas"/>
                <a:ea typeface="Consolas"/>
                <a:cs typeface="Consolas"/>
                <a:sym typeface="Consolas"/>
              </a:rPr>
              <a:t>#pragma acc data copyin(a[0:100])</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600" u="none" cap="none" strike="noStrike">
                <a:solidFill>
                  <a:srgbClr val="8E4000"/>
                </a:solidFill>
                <a:latin typeface="Consolas"/>
                <a:ea typeface="Consolas"/>
                <a:cs typeface="Consolas"/>
                <a:sym typeface="Consolas"/>
              </a:rPr>
              <a:t>	</a:t>
            </a:r>
            <a:r>
              <a:rPr b="1" i="0" lang="en-US" sz="1600" u="none" cap="none" strike="noStrike">
                <a:solidFill>
                  <a:srgbClr val="0080A7"/>
                </a:solidFill>
                <a:latin typeface="Consolas"/>
                <a:ea typeface="Consolas"/>
                <a:cs typeface="Consolas"/>
                <a:sym typeface="Consolas"/>
              </a:rPr>
              <a:t>#pragma acc kernels</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t>
            </a:r>
            <a:r>
              <a:rPr b="0" i="0" lang="en-US" sz="1600" u="none" cap="none" strike="noStrike">
                <a:solidFill>
                  <a:srgbClr val="3051FF"/>
                </a:solidFill>
                <a:latin typeface="Consolas"/>
                <a:ea typeface="Consolas"/>
                <a:cs typeface="Consolas"/>
                <a:sym typeface="Consolas"/>
              </a:rPr>
              <a:t>for</a:t>
            </a:r>
            <a:r>
              <a:rPr b="0" i="0" lang="en-US" sz="1600" u="none" cap="none" strike="noStrike">
                <a:solidFill>
                  <a:schemeClr val="dk2"/>
                </a:solidFill>
                <a:latin typeface="Consolas"/>
                <a:ea typeface="Consolas"/>
                <a:cs typeface="Consolas"/>
                <a:sym typeface="Consolas"/>
              </a:rPr>
              <a:t>( </a:t>
            </a:r>
            <a:r>
              <a:rPr b="0" i="0" lang="en-US" sz="1600" u="none" cap="none" strike="noStrike">
                <a:solidFill>
                  <a:srgbClr val="A64CFF"/>
                </a:solidFill>
                <a:latin typeface="Consolas"/>
                <a:ea typeface="Consolas"/>
                <a:cs typeface="Consolas"/>
                <a:sym typeface="Consolas"/>
              </a:rPr>
              <a:t>int</a:t>
            </a:r>
            <a:r>
              <a:rPr b="0" i="0" lang="en-US" sz="1600" u="none" cap="none" strike="noStrike">
                <a:solidFill>
                  <a:schemeClr val="dk2"/>
                </a:solidFill>
                <a:latin typeface="Consolas"/>
                <a:ea typeface="Consolas"/>
                <a:cs typeface="Consolas"/>
                <a:sym typeface="Consolas"/>
              </a:rPr>
              <a:t> i = </a:t>
            </a:r>
            <a:r>
              <a:rPr b="0" i="0" lang="en-US" sz="1600" u="none" cap="none" strike="noStrike">
                <a:solidFill>
                  <a:srgbClr val="FF8738"/>
                </a:solidFill>
                <a:latin typeface="Consolas"/>
                <a:ea typeface="Consolas"/>
                <a:cs typeface="Consolas"/>
                <a:sym typeface="Consolas"/>
              </a:rPr>
              <a:t>0</a:t>
            </a:r>
            <a:r>
              <a:rPr b="0" i="0" lang="en-US" sz="1600" u="none" cap="none" strike="noStrike">
                <a:solidFill>
                  <a:schemeClr val="dk2"/>
                </a:solidFill>
                <a:latin typeface="Consolas"/>
                <a:ea typeface="Consolas"/>
                <a:cs typeface="Consolas"/>
                <a:sym typeface="Consolas"/>
              </a:rPr>
              <a:t>; i &lt; </a:t>
            </a:r>
            <a:r>
              <a:rPr b="0" i="0" lang="en-US" sz="1600" u="none" cap="none" strike="noStrike">
                <a:solidFill>
                  <a:srgbClr val="FF8738"/>
                </a:solidFill>
                <a:latin typeface="Consolas"/>
                <a:ea typeface="Consolas"/>
                <a:cs typeface="Consolas"/>
                <a:sym typeface="Consolas"/>
              </a:rPr>
              <a:t>100</a:t>
            </a:r>
            <a:r>
              <a:rPr b="0" i="0" lang="en-US" sz="1600" u="none" cap="none" strike="noStrike">
                <a:solidFill>
                  <a:schemeClr val="dk2"/>
                </a:solidFill>
                <a:latin typeface="Consolas"/>
                <a:ea typeface="Consolas"/>
                <a:cs typeface="Consolas"/>
                <a:sym typeface="Consolas"/>
              </a:rPr>
              <a:t>; i</a:t>
            </a:r>
            <a:r>
              <a:rPr b="0" i="0" lang="en-US" sz="1600" u="none" cap="none" strike="noStrike">
                <a:solidFill>
                  <a:srgbClr val="030382"/>
                </a:solidFill>
                <a:latin typeface="Consolas"/>
                <a:ea typeface="Consolas"/>
                <a:cs typeface="Consolas"/>
                <a:sym typeface="Consolas"/>
              </a:rPr>
              <a:t>++ </a:t>
            </a:r>
            <a:r>
              <a:rPr b="0" i="0" lang="en-US" sz="16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a[i] = </a:t>
            </a:r>
            <a:r>
              <a:rPr b="0" i="0" lang="en-US" sz="1600" u="none" cap="none" strike="noStrike">
                <a:solidFill>
                  <a:srgbClr val="FF8738"/>
                </a:solidFill>
                <a:latin typeface="Consolas"/>
                <a:ea typeface="Consolas"/>
                <a:cs typeface="Consolas"/>
                <a:sym typeface="Consolas"/>
              </a:rPr>
              <a:t>0</a:t>
            </a:r>
            <a:r>
              <a:rPr b="0" i="0" lang="en-US" sz="16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a:t>
            </a:r>
            <a:endParaRPr/>
          </a:p>
        </p:txBody>
      </p:sp>
      <p:sp>
        <p:nvSpPr>
          <p:cNvPr id="634" name="Google Shape;634;p30"/>
          <p:cNvSpPr txBox="1"/>
          <p:nvPr/>
        </p:nvSpPr>
        <p:spPr>
          <a:xfrm>
            <a:off x="5779041" y="2476445"/>
            <a:ext cx="4830539" cy="2308324"/>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16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6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1600" u="none" cap="none" strike="noStrike">
                <a:solidFill>
                  <a:srgbClr val="0080A7"/>
                </a:solidFill>
                <a:latin typeface="Consolas"/>
                <a:ea typeface="Consolas"/>
                <a:cs typeface="Consolas"/>
                <a:sym typeface="Consolas"/>
              </a:rPr>
              <a:t>#pragma acc kernels copyin(a[0:100])</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t>
            </a:r>
            <a:r>
              <a:rPr b="0" i="0" lang="en-US" sz="1600" u="none" cap="none" strike="noStrike">
                <a:solidFill>
                  <a:srgbClr val="3051FF"/>
                </a:solidFill>
                <a:latin typeface="Consolas"/>
                <a:ea typeface="Consolas"/>
                <a:cs typeface="Consolas"/>
                <a:sym typeface="Consolas"/>
              </a:rPr>
              <a:t>for</a:t>
            </a:r>
            <a:r>
              <a:rPr b="0" i="0" lang="en-US" sz="1600" u="none" cap="none" strike="noStrike">
                <a:solidFill>
                  <a:schemeClr val="dk2"/>
                </a:solidFill>
                <a:latin typeface="Consolas"/>
                <a:ea typeface="Consolas"/>
                <a:cs typeface="Consolas"/>
                <a:sym typeface="Consolas"/>
              </a:rPr>
              <a:t>( </a:t>
            </a:r>
            <a:r>
              <a:rPr b="0" i="0" lang="en-US" sz="1600" u="none" cap="none" strike="noStrike">
                <a:solidFill>
                  <a:srgbClr val="A64CFF"/>
                </a:solidFill>
                <a:latin typeface="Consolas"/>
                <a:ea typeface="Consolas"/>
                <a:cs typeface="Consolas"/>
                <a:sym typeface="Consolas"/>
              </a:rPr>
              <a:t>int</a:t>
            </a:r>
            <a:r>
              <a:rPr b="0" i="0" lang="en-US" sz="1600" u="none" cap="none" strike="noStrike">
                <a:solidFill>
                  <a:schemeClr val="dk2"/>
                </a:solidFill>
                <a:latin typeface="Consolas"/>
                <a:ea typeface="Consolas"/>
                <a:cs typeface="Consolas"/>
                <a:sym typeface="Consolas"/>
              </a:rPr>
              <a:t> i = </a:t>
            </a:r>
            <a:r>
              <a:rPr b="0" i="0" lang="en-US" sz="1600" u="none" cap="none" strike="noStrike">
                <a:solidFill>
                  <a:srgbClr val="FF8738"/>
                </a:solidFill>
                <a:latin typeface="Consolas"/>
                <a:ea typeface="Consolas"/>
                <a:cs typeface="Consolas"/>
                <a:sym typeface="Consolas"/>
              </a:rPr>
              <a:t>0</a:t>
            </a:r>
            <a:r>
              <a:rPr b="0" i="0" lang="en-US" sz="1600" u="none" cap="none" strike="noStrike">
                <a:solidFill>
                  <a:schemeClr val="dk2"/>
                </a:solidFill>
                <a:latin typeface="Consolas"/>
                <a:ea typeface="Consolas"/>
                <a:cs typeface="Consolas"/>
                <a:sym typeface="Consolas"/>
              </a:rPr>
              <a:t>; i &lt; </a:t>
            </a:r>
            <a:r>
              <a:rPr b="0" i="0" lang="en-US" sz="1600" u="none" cap="none" strike="noStrike">
                <a:solidFill>
                  <a:srgbClr val="FF8738"/>
                </a:solidFill>
                <a:latin typeface="Consolas"/>
                <a:ea typeface="Consolas"/>
                <a:cs typeface="Consolas"/>
                <a:sym typeface="Consolas"/>
              </a:rPr>
              <a:t>100</a:t>
            </a:r>
            <a:r>
              <a:rPr b="0" i="0" lang="en-US" sz="1600" u="none" cap="none" strike="noStrike">
                <a:solidFill>
                  <a:schemeClr val="dk2"/>
                </a:solidFill>
                <a:latin typeface="Consolas"/>
                <a:ea typeface="Consolas"/>
                <a:cs typeface="Consolas"/>
                <a:sym typeface="Consolas"/>
              </a:rPr>
              <a:t>; i</a:t>
            </a:r>
            <a:r>
              <a:rPr b="0" i="0" lang="en-US" sz="1600" u="none" cap="none" strike="noStrike">
                <a:solidFill>
                  <a:srgbClr val="030382"/>
                </a:solidFill>
                <a:latin typeface="Consolas"/>
                <a:ea typeface="Consolas"/>
                <a:cs typeface="Consolas"/>
                <a:sym typeface="Consolas"/>
              </a:rPr>
              <a:t>++ </a:t>
            </a:r>
            <a:r>
              <a:rPr b="0" i="0" lang="en-US" sz="16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a[i] = </a:t>
            </a:r>
            <a:r>
              <a:rPr b="0" i="0" lang="en-US" sz="1600" u="none" cap="none" strike="noStrike">
                <a:solidFill>
                  <a:srgbClr val="FF8738"/>
                </a:solidFill>
                <a:latin typeface="Consolas"/>
                <a:ea typeface="Consolas"/>
                <a:cs typeface="Consolas"/>
                <a:sym typeface="Consolas"/>
              </a:rPr>
              <a:t>0</a:t>
            </a:r>
            <a:r>
              <a:rPr b="0" i="0" lang="en-US" sz="16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600" u="none" cap="none" strike="noStrike">
              <a:solidFill>
                <a:schemeClr val="dk2"/>
              </a:solidFill>
              <a:latin typeface="Consolas"/>
              <a:ea typeface="Consolas"/>
              <a:cs typeface="Consolas"/>
              <a:sym typeface="Consolas"/>
            </a:endParaRPr>
          </a:p>
        </p:txBody>
      </p:sp>
      <p:sp>
        <p:nvSpPr>
          <p:cNvPr id="635" name="Google Shape;635;p30"/>
          <p:cNvSpPr/>
          <p:nvPr/>
        </p:nvSpPr>
        <p:spPr>
          <a:xfrm>
            <a:off x="577154" y="2117525"/>
            <a:ext cx="1086546" cy="358920"/>
          </a:xfrm>
          <a:prstGeom prst="snip2SameRect">
            <a:avLst>
              <a:gd fmla="val 16667" name="adj1"/>
              <a:gd fmla="val 0" name="adj2"/>
            </a:avLst>
          </a:prstGeom>
          <a:solidFill>
            <a:srgbClr val="0080A7"/>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Explicit</a:t>
            </a:r>
            <a:endParaRPr/>
          </a:p>
        </p:txBody>
      </p:sp>
      <p:sp>
        <p:nvSpPr>
          <p:cNvPr id="636" name="Google Shape;636;p30"/>
          <p:cNvSpPr/>
          <p:nvPr/>
        </p:nvSpPr>
        <p:spPr>
          <a:xfrm>
            <a:off x="5779041" y="2117525"/>
            <a:ext cx="1086546" cy="358920"/>
          </a:xfrm>
          <a:prstGeom prst="snip2SameRect">
            <a:avLst>
              <a:gd fmla="val 16667" name="adj1"/>
              <a:gd fmla="val 0" name="adj2"/>
            </a:avLst>
          </a:prstGeom>
          <a:solidFill>
            <a:srgbClr val="0080A7"/>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Implicit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41" name="Shape 641"/>
        <p:cNvGrpSpPr/>
        <p:nvPr/>
      </p:nvGrpSpPr>
      <p:grpSpPr>
        <a:xfrm>
          <a:off x="0" y="0"/>
          <a:ext cx="0" cy="0"/>
          <a:chOff x="0" y="0"/>
          <a:chExt cx="0" cy="0"/>
        </a:xfrm>
      </p:grpSpPr>
      <p:sp>
        <p:nvSpPr>
          <p:cNvPr id="642" name="Google Shape;642;p31"/>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IMPLIED DATA REGIONS</a:t>
            </a:r>
            <a:endParaRPr/>
          </a:p>
        </p:txBody>
      </p:sp>
      <p:sp>
        <p:nvSpPr>
          <p:cNvPr id="643" name="Google Shape;643;p31"/>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Explicit vs Implicit Data Regions</a:t>
            </a:r>
            <a:endParaRPr/>
          </a:p>
        </p:txBody>
      </p:sp>
      <p:sp>
        <p:nvSpPr>
          <p:cNvPr id="644" name="Google Shape;644;p31"/>
          <p:cNvSpPr/>
          <p:nvPr/>
        </p:nvSpPr>
        <p:spPr>
          <a:xfrm>
            <a:off x="1265681" y="4803595"/>
            <a:ext cx="8441439" cy="34065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These two codes are functionally the same.</a:t>
            </a:r>
            <a:endParaRPr/>
          </a:p>
        </p:txBody>
      </p:sp>
      <p:sp>
        <p:nvSpPr>
          <p:cNvPr id="645" name="Google Shape;645;p31"/>
          <p:cNvSpPr txBox="1"/>
          <p:nvPr/>
        </p:nvSpPr>
        <p:spPr>
          <a:xfrm>
            <a:off x="577154" y="2493403"/>
            <a:ext cx="4830539" cy="1837426"/>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!$acc data copyin(a(1:100))</a:t>
            </a:r>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!$acc kernels copyin(a(1:100))</a:t>
            </a:r>
            <a:endParaRPr b="0" i="0" sz="1800" u="none" cap="none" strike="noStrike">
              <a:solidFill>
                <a:srgbClr val="F1562D"/>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i=1,100</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a(i) = 0</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!$acc end kernels</a:t>
            </a:r>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!$acc end data</a:t>
            </a:r>
            <a:endParaRPr/>
          </a:p>
        </p:txBody>
      </p:sp>
      <p:sp>
        <p:nvSpPr>
          <p:cNvPr id="646" name="Google Shape;646;p31"/>
          <p:cNvSpPr txBox="1"/>
          <p:nvPr/>
        </p:nvSpPr>
        <p:spPr>
          <a:xfrm>
            <a:off x="5779041" y="2493403"/>
            <a:ext cx="4830539" cy="1837426"/>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1" i="0" sz="1800" u="none" cap="none" strike="noStrike">
              <a:solidFill>
                <a:srgbClr val="F1562D"/>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!$acc kernels copyin(a(1:100))</a:t>
            </a:r>
            <a:endParaRPr b="0" i="0" sz="1800" u="none" cap="none" strike="noStrike">
              <a:solidFill>
                <a:srgbClr val="F1562D"/>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i=1,100</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a(i) = 0</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!$acc end kernels</a:t>
            </a:r>
            <a:endParaRPr/>
          </a:p>
          <a:p>
            <a:pPr indent="0" lvl="0" marL="0" marR="0" rtl="0" algn="l">
              <a:lnSpc>
                <a:spcPct val="90000"/>
              </a:lnSpc>
              <a:spcBef>
                <a:spcPts val="0"/>
              </a:spcBef>
              <a:spcAft>
                <a:spcPts val="0"/>
              </a:spcAft>
              <a:buNone/>
            </a:pPr>
            <a:r>
              <a:t/>
            </a:r>
            <a:endParaRPr b="1" i="0" sz="1800" u="none" cap="none" strike="noStrike">
              <a:solidFill>
                <a:srgbClr val="F1562D"/>
              </a:solidFill>
              <a:latin typeface="Consolas"/>
              <a:ea typeface="Consolas"/>
              <a:cs typeface="Consolas"/>
              <a:sym typeface="Consolas"/>
            </a:endParaRPr>
          </a:p>
        </p:txBody>
      </p:sp>
      <p:sp>
        <p:nvSpPr>
          <p:cNvPr id="647" name="Google Shape;647;p31"/>
          <p:cNvSpPr/>
          <p:nvPr/>
        </p:nvSpPr>
        <p:spPr>
          <a:xfrm>
            <a:off x="577154" y="2117525"/>
            <a:ext cx="1086546" cy="358920"/>
          </a:xfrm>
          <a:prstGeom prst="snip2SameRect">
            <a:avLst>
              <a:gd fmla="val 16667" name="adj1"/>
              <a:gd fmla="val 0" name="adj2"/>
            </a:avLst>
          </a:prstGeom>
          <a:solidFill>
            <a:srgbClr val="F1562D"/>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Explicit</a:t>
            </a:r>
            <a:endParaRPr/>
          </a:p>
        </p:txBody>
      </p:sp>
      <p:sp>
        <p:nvSpPr>
          <p:cNvPr id="648" name="Google Shape;648;p31"/>
          <p:cNvSpPr/>
          <p:nvPr/>
        </p:nvSpPr>
        <p:spPr>
          <a:xfrm>
            <a:off x="5779041" y="2117525"/>
            <a:ext cx="1086546" cy="358920"/>
          </a:xfrm>
          <a:prstGeom prst="snip2SameRect">
            <a:avLst>
              <a:gd fmla="val 16667" name="adj1"/>
              <a:gd fmla="val 0" name="adj2"/>
            </a:avLst>
          </a:prstGeom>
          <a:solidFill>
            <a:srgbClr val="F1562D"/>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Implicit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32"/>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EXPLICIT VS. IMPLICIT DATA REGIONS</a:t>
            </a:r>
            <a:endParaRPr/>
          </a:p>
        </p:txBody>
      </p:sp>
      <p:sp>
        <p:nvSpPr>
          <p:cNvPr id="655" name="Google Shape;655;p32"/>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Limitation</a:t>
            </a:r>
            <a:endParaRPr/>
          </a:p>
        </p:txBody>
      </p:sp>
      <p:sp>
        <p:nvSpPr>
          <p:cNvPr id="656" name="Google Shape;656;p32"/>
          <p:cNvSpPr/>
          <p:nvPr/>
        </p:nvSpPr>
        <p:spPr>
          <a:xfrm>
            <a:off x="1265681" y="5283925"/>
            <a:ext cx="8441439" cy="34065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The code on the left will perform better than the code on the right.</a:t>
            </a:r>
            <a:endParaRPr/>
          </a:p>
        </p:txBody>
      </p:sp>
      <p:sp>
        <p:nvSpPr>
          <p:cNvPr id="657" name="Google Shape;657;p32"/>
          <p:cNvSpPr txBox="1"/>
          <p:nvPr/>
        </p:nvSpPr>
        <p:spPr>
          <a:xfrm>
            <a:off x="577154" y="2364365"/>
            <a:ext cx="4830539" cy="2806922"/>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1400" u="none" cap="none" strike="noStrike">
                <a:solidFill>
                  <a:srgbClr val="0080A7"/>
                </a:solidFill>
                <a:latin typeface="Consolas"/>
                <a:ea typeface="Consolas"/>
                <a:cs typeface="Consolas"/>
                <a:sym typeface="Consolas"/>
              </a:rPr>
              <a:t>#pragma acc data copyout(a[0:100])</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1" i="0" lang="en-US" sz="1400" u="none" cap="none" strike="noStrike">
                <a:solidFill>
                  <a:srgbClr val="0080A7"/>
                </a:solidFill>
                <a:latin typeface="Consolas"/>
                <a:ea typeface="Consolas"/>
                <a:cs typeface="Consolas"/>
                <a:sym typeface="Consolas"/>
              </a:rPr>
              <a:t>#pragma acc kernels</a:t>
            </a:r>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	</a:t>
            </a:r>
            <a:r>
              <a:rPr b="0" i="0" lang="en-US" sz="1400" u="none" cap="none" strike="noStrike">
                <a:solidFill>
                  <a:schemeClr val="dk2"/>
                </a:solidFill>
                <a:latin typeface="Consolas"/>
                <a:ea typeface="Consolas"/>
                <a:cs typeface="Consolas"/>
                <a:sym typeface="Consolas"/>
              </a:rPr>
              <a:t>{</a:t>
            </a:r>
            <a:endParaRPr/>
          </a:p>
          <a:p>
            <a:pPr indent="0" lvl="1" marL="45720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a[i] = i;</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t/>
            </a:r>
            <a:endParaRPr b="1" i="0" sz="1400" u="none" cap="none" strike="noStrike">
              <a:solidFill>
                <a:srgbClr val="0080A7"/>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1400" u="none" cap="none" strike="noStrike">
                <a:solidFill>
                  <a:srgbClr val="0080A7"/>
                </a:solidFill>
                <a:latin typeface="Consolas"/>
                <a:ea typeface="Consolas"/>
                <a:cs typeface="Consolas"/>
                <a:sym typeface="Consolas"/>
              </a:rPr>
              <a:t>	#pragma acc kernels</a:t>
            </a:r>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	</a:t>
            </a:r>
            <a:r>
              <a:rPr b="0" i="0" lang="en-US" sz="1400" u="none" cap="none" strike="noStrike">
                <a:solidFill>
                  <a:schemeClr val="dk2"/>
                </a:solidFill>
                <a:latin typeface="Consolas"/>
                <a:ea typeface="Consolas"/>
                <a:cs typeface="Consolas"/>
                <a:sym typeface="Consolas"/>
              </a:rPr>
              <a:t>{</a:t>
            </a:r>
            <a:endParaRPr/>
          </a:p>
          <a:p>
            <a:pPr indent="0" lvl="1" marL="45720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a[i] = 2 * a[i];</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b="0" i="0" sz="1600" u="none" cap="none" strike="noStrike">
              <a:solidFill>
                <a:schemeClr val="dk2"/>
              </a:solidFill>
              <a:latin typeface="Consolas"/>
              <a:ea typeface="Consolas"/>
              <a:cs typeface="Consolas"/>
              <a:sym typeface="Consolas"/>
            </a:endParaRPr>
          </a:p>
        </p:txBody>
      </p:sp>
      <p:sp>
        <p:nvSpPr>
          <p:cNvPr id="658" name="Google Shape;658;p32"/>
          <p:cNvSpPr txBox="1"/>
          <p:nvPr/>
        </p:nvSpPr>
        <p:spPr>
          <a:xfrm>
            <a:off x="5766341" y="2364366"/>
            <a:ext cx="4830539" cy="2806922"/>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1" i="0" lang="en-US" sz="1400" u="none" cap="none" strike="noStrike">
                <a:solidFill>
                  <a:srgbClr val="0080A7"/>
                </a:solidFill>
                <a:latin typeface="Consolas"/>
                <a:ea typeface="Consolas"/>
                <a:cs typeface="Consolas"/>
                <a:sym typeface="Consolas"/>
              </a:rPr>
              <a:t>#pragma acc kernels copyout(a[0:100])</a:t>
            </a:r>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	</a:t>
            </a:r>
            <a:r>
              <a:rPr b="0" i="0" lang="en-US" sz="1400" u="none" cap="none" strike="noStrike">
                <a:solidFill>
                  <a:schemeClr val="dk2"/>
                </a:solidFill>
                <a:latin typeface="Consolas"/>
                <a:ea typeface="Consolas"/>
                <a:cs typeface="Consolas"/>
                <a:sym typeface="Consolas"/>
              </a:rPr>
              <a:t>{</a:t>
            </a:r>
            <a:endParaRPr/>
          </a:p>
          <a:p>
            <a:pPr indent="0" lvl="1" marL="45720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a[i] = i;</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	</a:t>
            </a:r>
            <a:r>
              <a:rPr b="1" i="0" lang="en-US" sz="1400" u="none" cap="none" strike="noStrike">
                <a:solidFill>
                  <a:srgbClr val="0080A7"/>
                </a:solidFill>
                <a:latin typeface="Consolas"/>
                <a:ea typeface="Consolas"/>
                <a:cs typeface="Consolas"/>
                <a:sym typeface="Consolas"/>
              </a:rPr>
              <a:t>#pragma acc kernels copy(a[0:100])</a:t>
            </a:r>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	</a:t>
            </a:r>
            <a:r>
              <a:rPr b="0" i="0" lang="en-US" sz="1400" u="none" cap="none" strike="noStrike">
                <a:solidFill>
                  <a:schemeClr val="dk2"/>
                </a:solidFill>
                <a:latin typeface="Consolas"/>
                <a:ea typeface="Consolas"/>
                <a:cs typeface="Consolas"/>
                <a:sym typeface="Consolas"/>
              </a:rPr>
              <a:t>{</a:t>
            </a:r>
            <a:endParaRPr/>
          </a:p>
          <a:p>
            <a:pPr indent="0" lvl="1" marL="45720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a[i] = 2 * a[i];</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p:txBody>
      </p:sp>
      <p:sp>
        <p:nvSpPr>
          <p:cNvPr id="659" name="Google Shape;659;p32"/>
          <p:cNvSpPr/>
          <p:nvPr/>
        </p:nvSpPr>
        <p:spPr>
          <a:xfrm>
            <a:off x="2273300" y="2364365"/>
            <a:ext cx="1714500" cy="328035"/>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60" name="Google Shape;660;p32"/>
          <p:cNvSpPr/>
          <p:nvPr/>
        </p:nvSpPr>
        <p:spPr>
          <a:xfrm>
            <a:off x="7979920" y="2930456"/>
            <a:ext cx="1849880" cy="311177"/>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61" name="Google Shape;661;p32"/>
          <p:cNvSpPr/>
          <p:nvPr/>
        </p:nvSpPr>
        <p:spPr>
          <a:xfrm>
            <a:off x="7979920" y="3892507"/>
            <a:ext cx="1849880" cy="269838"/>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62" name="Google Shape;662;p32"/>
          <p:cNvSpPr txBox="1"/>
          <p:nvPr/>
        </p:nvSpPr>
        <p:spPr>
          <a:xfrm>
            <a:off x="3616474" y="1995033"/>
            <a:ext cx="1667444" cy="3693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000" u="none" cap="none" strike="noStrike">
                <a:solidFill>
                  <a:srgbClr val="030382"/>
                </a:solidFill>
                <a:latin typeface="Arial"/>
                <a:ea typeface="Arial"/>
                <a:cs typeface="Arial"/>
                <a:sym typeface="Arial"/>
              </a:rPr>
              <a:t>1 Data Copy</a:t>
            </a:r>
            <a:endParaRPr/>
          </a:p>
        </p:txBody>
      </p:sp>
      <p:sp>
        <p:nvSpPr>
          <p:cNvPr id="663" name="Google Shape;663;p32"/>
          <p:cNvSpPr txBox="1"/>
          <p:nvPr/>
        </p:nvSpPr>
        <p:spPr>
          <a:xfrm>
            <a:off x="8576298" y="1990918"/>
            <a:ext cx="1880644" cy="3693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000" u="none" cap="none" strike="noStrike">
                <a:solidFill>
                  <a:srgbClr val="030382"/>
                </a:solidFill>
                <a:latin typeface="Arial"/>
                <a:ea typeface="Arial"/>
                <a:cs typeface="Arial"/>
                <a:sym typeface="Arial"/>
              </a:rPr>
              <a:t>2 Data Copies</a:t>
            </a:r>
            <a:endParaRPr/>
          </a:p>
        </p:txBody>
      </p:sp>
      <p:sp>
        <p:nvSpPr>
          <p:cNvPr id="664" name="Google Shape;664;p32"/>
          <p:cNvSpPr/>
          <p:nvPr/>
        </p:nvSpPr>
        <p:spPr>
          <a:xfrm>
            <a:off x="577155" y="2001330"/>
            <a:ext cx="1086546" cy="358920"/>
          </a:xfrm>
          <a:prstGeom prst="snip2SameRect">
            <a:avLst>
              <a:gd fmla="val 16667" name="adj1"/>
              <a:gd fmla="val 0" name="adj2"/>
            </a:avLst>
          </a:prstGeom>
          <a:solidFill>
            <a:srgbClr val="0080A7"/>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Explicit</a:t>
            </a:r>
            <a:endParaRPr/>
          </a:p>
        </p:txBody>
      </p:sp>
      <p:sp>
        <p:nvSpPr>
          <p:cNvPr id="665" name="Google Shape;665;p32"/>
          <p:cNvSpPr/>
          <p:nvPr/>
        </p:nvSpPr>
        <p:spPr>
          <a:xfrm>
            <a:off x="5766341" y="2003388"/>
            <a:ext cx="1086546" cy="358920"/>
          </a:xfrm>
          <a:prstGeom prst="snip2SameRect">
            <a:avLst>
              <a:gd fmla="val 16667" name="adj1"/>
              <a:gd fmla="val 0" name="adj2"/>
            </a:avLst>
          </a:prstGeom>
          <a:solidFill>
            <a:srgbClr val="0080A7"/>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Implicit</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9"/>
                                        </p:tgtEl>
                                        <p:attrNameLst>
                                          <p:attrName>style.visibility</p:attrName>
                                        </p:attrNameLst>
                                      </p:cBhvr>
                                      <p:to>
                                        <p:strVal val="visible"/>
                                      </p:to>
                                    </p:set>
                                    <p:animEffect filter="fade" transition="in">
                                      <p:cBhvr>
                                        <p:cTn dur="500"/>
                                        <p:tgtEl>
                                          <p:spTgt spid="659"/>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62"/>
                                        </p:tgtEl>
                                        <p:attrNameLst>
                                          <p:attrName>style.visibility</p:attrName>
                                        </p:attrNameLst>
                                      </p:cBhvr>
                                      <p:to>
                                        <p:strVal val="visible"/>
                                      </p:to>
                                    </p:set>
                                    <p:animEffect filter="fade" transition="in">
                                      <p:cBhvr>
                                        <p:cTn dur="500"/>
                                        <p:tgtEl>
                                          <p:spTgt spid="6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0"/>
                                        </p:tgtEl>
                                        <p:attrNameLst>
                                          <p:attrName>style.visibility</p:attrName>
                                        </p:attrNameLst>
                                      </p:cBhvr>
                                      <p:to>
                                        <p:strVal val="visible"/>
                                      </p:to>
                                    </p:set>
                                    <p:animEffect filter="fade" transition="in">
                                      <p:cBhvr>
                                        <p:cTn dur="500"/>
                                        <p:tgtEl>
                                          <p:spTgt spid="660"/>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61"/>
                                        </p:tgtEl>
                                        <p:attrNameLst>
                                          <p:attrName>style.visibility</p:attrName>
                                        </p:attrNameLst>
                                      </p:cBhvr>
                                      <p:to>
                                        <p:strVal val="visible"/>
                                      </p:to>
                                    </p:set>
                                    <p:animEffect filter="fade" transition="in">
                                      <p:cBhvr>
                                        <p:cTn dur="500"/>
                                        <p:tgtEl>
                                          <p:spTgt spid="66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63"/>
                                        </p:tgtEl>
                                        <p:attrNameLst>
                                          <p:attrName>style.visibility</p:attrName>
                                        </p:attrNameLst>
                                      </p:cBhvr>
                                      <p:to>
                                        <p:strVal val="visible"/>
                                      </p:to>
                                    </p:set>
                                    <p:animEffect filter="fade" transition="in">
                                      <p:cBhvr>
                                        <p:cTn dur="500"/>
                                        <p:tgtEl>
                                          <p:spTgt spid="6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6"/>
                                        </p:tgtEl>
                                        <p:attrNameLst>
                                          <p:attrName>style.visibility</p:attrName>
                                        </p:attrNameLst>
                                      </p:cBhvr>
                                      <p:to>
                                        <p:strVal val="visible"/>
                                      </p:to>
                                    </p:set>
                                    <p:animEffect filter="fade" transition="in">
                                      <p:cBhvr>
                                        <p:cTn dur="500"/>
                                        <p:tgtEl>
                                          <p:spTgt spid="6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70" name="Shape 670"/>
        <p:cNvGrpSpPr/>
        <p:nvPr/>
      </p:nvGrpSpPr>
      <p:grpSpPr>
        <a:xfrm>
          <a:off x="0" y="0"/>
          <a:ext cx="0" cy="0"/>
          <a:chOff x="0" y="0"/>
          <a:chExt cx="0" cy="0"/>
        </a:xfrm>
      </p:grpSpPr>
      <p:sp>
        <p:nvSpPr>
          <p:cNvPr id="671" name="Google Shape;671;p3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EXPLICIT VS. IMPLICIT DATA REGIONS</a:t>
            </a:r>
            <a:endParaRPr/>
          </a:p>
        </p:txBody>
      </p:sp>
      <p:sp>
        <p:nvSpPr>
          <p:cNvPr id="672" name="Google Shape;672;p33"/>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Limitation</a:t>
            </a:r>
            <a:endParaRPr/>
          </a:p>
        </p:txBody>
      </p:sp>
      <p:sp>
        <p:nvSpPr>
          <p:cNvPr id="673" name="Google Shape;673;p33"/>
          <p:cNvSpPr/>
          <p:nvPr/>
        </p:nvSpPr>
        <p:spPr>
          <a:xfrm>
            <a:off x="1265681" y="5283925"/>
            <a:ext cx="8441439" cy="34065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The code on the left will perform better than the code on the right.</a:t>
            </a:r>
            <a:endParaRPr/>
          </a:p>
        </p:txBody>
      </p:sp>
      <p:sp>
        <p:nvSpPr>
          <p:cNvPr id="674" name="Google Shape;674;p33"/>
          <p:cNvSpPr txBox="1"/>
          <p:nvPr/>
        </p:nvSpPr>
        <p:spPr>
          <a:xfrm>
            <a:off x="577154" y="2350515"/>
            <a:ext cx="4830539" cy="2834622"/>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!$acc data copyout(a(1:100))</a:t>
            </a:r>
            <a:endParaRPr/>
          </a:p>
          <a:p>
            <a:pPr indent="0" lvl="0" marL="0" marR="0" rtl="0" algn="l">
              <a:lnSpc>
                <a:spcPct val="90000"/>
              </a:lnSpc>
              <a:spcBef>
                <a:spcPts val="0"/>
              </a:spcBef>
              <a:spcAft>
                <a:spcPts val="0"/>
              </a:spcAft>
              <a:buNone/>
            </a:pPr>
            <a:r>
              <a:t/>
            </a:r>
            <a:endParaRPr b="1" i="0" sz="1800" u="none" cap="none" strike="noStrike">
              <a:solidFill>
                <a:srgbClr val="F1562D"/>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	!$acc kernels</a:t>
            </a:r>
            <a:endParaRPr/>
          </a:p>
          <a:p>
            <a:pPr indent="0" lvl="1" marL="45720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a(i) = i</a:t>
            </a:r>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	!$acc end kernels	</a:t>
            </a:r>
            <a:endParaRPr/>
          </a:p>
          <a:p>
            <a:pPr indent="0" lvl="0" marL="0" marR="0" rtl="0" algn="l">
              <a:lnSpc>
                <a:spcPct val="90000"/>
              </a:lnSpc>
              <a:spcBef>
                <a:spcPts val="0"/>
              </a:spcBef>
              <a:spcAft>
                <a:spcPts val="0"/>
              </a:spcAft>
              <a:buNone/>
            </a:pPr>
            <a:r>
              <a:t/>
            </a:r>
            <a:endParaRPr b="1" i="0" sz="1800" u="none" cap="none" strike="noStrike">
              <a:solidFill>
                <a:srgbClr val="F1562D"/>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	!$acc kernels</a:t>
            </a:r>
            <a:endParaRPr/>
          </a:p>
          <a:p>
            <a:pPr indent="0" lvl="1" marL="45720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a(i) = 2 * a(i)</a:t>
            </a:r>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	!$acc end kernels</a:t>
            </a:r>
            <a:endParaRPr/>
          </a:p>
          <a:p>
            <a:pPr indent="0" lvl="0" marL="0" marR="0" rtl="0" algn="l">
              <a:lnSpc>
                <a:spcPct val="90000"/>
              </a:lnSpc>
              <a:spcBef>
                <a:spcPts val="0"/>
              </a:spcBef>
              <a:spcAft>
                <a:spcPts val="0"/>
              </a:spcAft>
              <a:buNone/>
            </a:pPr>
            <a:r>
              <a:t/>
            </a:r>
            <a:endParaRPr b="1" i="0" sz="1800" u="none" cap="none" strike="noStrike">
              <a:solidFill>
                <a:srgbClr val="F1562D"/>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!$acc end data</a:t>
            </a:r>
            <a:endParaRPr/>
          </a:p>
        </p:txBody>
      </p:sp>
      <p:sp>
        <p:nvSpPr>
          <p:cNvPr id="675" name="Google Shape;675;p33"/>
          <p:cNvSpPr txBox="1"/>
          <p:nvPr/>
        </p:nvSpPr>
        <p:spPr>
          <a:xfrm>
            <a:off x="5766341" y="2350515"/>
            <a:ext cx="4830539" cy="2834622"/>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1" i="0" lang="en-US" sz="1800" u="none" cap="none" strike="noStrike">
                <a:solidFill>
                  <a:srgbClr val="F1562D"/>
                </a:solidFill>
                <a:latin typeface="Consolas"/>
                <a:ea typeface="Consolas"/>
                <a:cs typeface="Consolas"/>
                <a:sym typeface="Consolas"/>
              </a:rPr>
              <a:t>!$acc kernels copyout(a(1:100))</a:t>
            </a:r>
            <a:endParaRPr/>
          </a:p>
          <a:p>
            <a:pPr indent="0" lvl="1" marL="45720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a(i) = i</a:t>
            </a:r>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	!$acc end kernels	</a:t>
            </a:r>
            <a:endParaRPr/>
          </a:p>
          <a:p>
            <a:pPr indent="0" lvl="0" marL="0" marR="0" rtl="0" algn="l">
              <a:lnSpc>
                <a:spcPct val="90000"/>
              </a:lnSpc>
              <a:spcBef>
                <a:spcPts val="0"/>
              </a:spcBef>
              <a:spcAft>
                <a:spcPts val="0"/>
              </a:spcAft>
              <a:buNone/>
            </a:pPr>
            <a:r>
              <a:t/>
            </a:r>
            <a:endParaRPr b="1" i="0" sz="1800" u="none" cap="none" strike="noStrike">
              <a:solidFill>
                <a:srgbClr val="F1562D"/>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	!$acc kernels copy(a(1:100))</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a:t>
            </a:r>
            <a:r>
              <a:rPr b="0" i="0" lang="en-US" sz="1800" u="none" cap="none" strike="noStrike">
                <a:solidFill>
                  <a:schemeClr val="dk2"/>
                </a:solidFill>
                <a:latin typeface="Consolas"/>
                <a:ea typeface="Consolas"/>
                <a:cs typeface="Consolas"/>
                <a:sym typeface="Consolas"/>
              </a:rPr>
              <a:t>a(i) = 2 * a(i)</a:t>
            </a:r>
            <a:endParaRPr/>
          </a:p>
          <a:p>
            <a:pPr indent="0" lvl="0" marL="0" marR="0" rtl="0" algn="l">
              <a:lnSpc>
                <a:spcPct val="90000"/>
              </a:lnSpc>
              <a:spcBef>
                <a:spcPts val="0"/>
              </a:spcBef>
              <a:spcAft>
                <a:spcPts val="0"/>
              </a:spcAft>
              <a:buNone/>
            </a:pPr>
            <a:r>
              <a:rPr b="1" i="0" lang="en-US" sz="1800" u="none" cap="none" strike="noStrike">
                <a:solidFill>
                  <a:srgbClr val="F1562D"/>
                </a:solidFill>
                <a:latin typeface="Consolas"/>
                <a:ea typeface="Consolas"/>
                <a:cs typeface="Consolas"/>
                <a:sym typeface="Consolas"/>
              </a:rPr>
              <a:t>	!$acc end kernels</a:t>
            </a:r>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p:txBody>
      </p:sp>
      <p:sp>
        <p:nvSpPr>
          <p:cNvPr id="676" name="Google Shape;676;p33"/>
          <p:cNvSpPr/>
          <p:nvPr/>
        </p:nvSpPr>
        <p:spPr>
          <a:xfrm>
            <a:off x="2022348" y="2364365"/>
            <a:ext cx="2153412" cy="349185"/>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77" name="Google Shape;677;p33"/>
          <p:cNvSpPr/>
          <p:nvPr/>
        </p:nvSpPr>
        <p:spPr>
          <a:xfrm>
            <a:off x="7802119" y="2861926"/>
            <a:ext cx="2225801" cy="248516"/>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78" name="Google Shape;678;p33"/>
          <p:cNvSpPr/>
          <p:nvPr/>
        </p:nvSpPr>
        <p:spPr>
          <a:xfrm>
            <a:off x="7802120" y="3859513"/>
            <a:ext cx="2225800" cy="302831"/>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79" name="Google Shape;679;p33"/>
          <p:cNvSpPr txBox="1"/>
          <p:nvPr/>
        </p:nvSpPr>
        <p:spPr>
          <a:xfrm>
            <a:off x="3616474" y="1995033"/>
            <a:ext cx="1667444" cy="3693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000" u="none" cap="none" strike="noStrike">
                <a:solidFill>
                  <a:srgbClr val="030382"/>
                </a:solidFill>
                <a:latin typeface="Arial"/>
                <a:ea typeface="Arial"/>
                <a:cs typeface="Arial"/>
                <a:sym typeface="Arial"/>
              </a:rPr>
              <a:t>1 Data Copy</a:t>
            </a:r>
            <a:endParaRPr/>
          </a:p>
        </p:txBody>
      </p:sp>
      <p:sp>
        <p:nvSpPr>
          <p:cNvPr id="680" name="Google Shape;680;p33"/>
          <p:cNvSpPr txBox="1"/>
          <p:nvPr/>
        </p:nvSpPr>
        <p:spPr>
          <a:xfrm>
            <a:off x="8576298" y="1990918"/>
            <a:ext cx="1880644" cy="3693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000" u="none" cap="none" strike="noStrike">
                <a:solidFill>
                  <a:srgbClr val="030382"/>
                </a:solidFill>
                <a:latin typeface="Arial"/>
                <a:ea typeface="Arial"/>
                <a:cs typeface="Arial"/>
                <a:sym typeface="Arial"/>
              </a:rPr>
              <a:t>2 Data Copies</a:t>
            </a:r>
            <a:endParaRPr/>
          </a:p>
        </p:txBody>
      </p:sp>
      <p:sp>
        <p:nvSpPr>
          <p:cNvPr id="681" name="Google Shape;681;p33"/>
          <p:cNvSpPr/>
          <p:nvPr/>
        </p:nvSpPr>
        <p:spPr>
          <a:xfrm>
            <a:off x="577155" y="2001330"/>
            <a:ext cx="1086546" cy="358920"/>
          </a:xfrm>
          <a:prstGeom prst="snip2SameRect">
            <a:avLst>
              <a:gd fmla="val 16667" name="adj1"/>
              <a:gd fmla="val 0" name="adj2"/>
            </a:avLst>
          </a:prstGeom>
          <a:solidFill>
            <a:srgbClr val="F1562D"/>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Explicit</a:t>
            </a:r>
            <a:endParaRPr/>
          </a:p>
        </p:txBody>
      </p:sp>
      <p:sp>
        <p:nvSpPr>
          <p:cNvPr id="682" name="Google Shape;682;p33"/>
          <p:cNvSpPr/>
          <p:nvPr/>
        </p:nvSpPr>
        <p:spPr>
          <a:xfrm>
            <a:off x="5766341" y="2003388"/>
            <a:ext cx="1086546" cy="358920"/>
          </a:xfrm>
          <a:prstGeom prst="snip2SameRect">
            <a:avLst>
              <a:gd fmla="val 16667" name="adj1"/>
              <a:gd fmla="val 0" name="adj2"/>
            </a:avLst>
          </a:prstGeom>
          <a:solidFill>
            <a:srgbClr val="F1562D"/>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Implicit</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6"/>
                                        </p:tgtEl>
                                        <p:attrNameLst>
                                          <p:attrName>style.visibility</p:attrName>
                                        </p:attrNameLst>
                                      </p:cBhvr>
                                      <p:to>
                                        <p:strVal val="visible"/>
                                      </p:to>
                                    </p:set>
                                    <p:animEffect filter="fade" transition="in">
                                      <p:cBhvr>
                                        <p:cTn dur="500"/>
                                        <p:tgtEl>
                                          <p:spTgt spid="676"/>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79"/>
                                        </p:tgtEl>
                                        <p:attrNameLst>
                                          <p:attrName>style.visibility</p:attrName>
                                        </p:attrNameLst>
                                      </p:cBhvr>
                                      <p:to>
                                        <p:strVal val="visible"/>
                                      </p:to>
                                    </p:set>
                                    <p:animEffect filter="fade" transition="in">
                                      <p:cBhvr>
                                        <p:cTn dur="500"/>
                                        <p:tgtEl>
                                          <p:spTgt spid="6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7"/>
                                        </p:tgtEl>
                                        <p:attrNameLst>
                                          <p:attrName>style.visibility</p:attrName>
                                        </p:attrNameLst>
                                      </p:cBhvr>
                                      <p:to>
                                        <p:strVal val="visible"/>
                                      </p:to>
                                    </p:set>
                                    <p:animEffect filter="fade" transition="in">
                                      <p:cBhvr>
                                        <p:cTn dur="500"/>
                                        <p:tgtEl>
                                          <p:spTgt spid="677"/>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78"/>
                                        </p:tgtEl>
                                        <p:attrNameLst>
                                          <p:attrName>style.visibility</p:attrName>
                                        </p:attrNameLst>
                                      </p:cBhvr>
                                      <p:to>
                                        <p:strVal val="visible"/>
                                      </p:to>
                                    </p:set>
                                    <p:animEffect filter="fade" transition="in">
                                      <p:cBhvr>
                                        <p:cTn dur="500"/>
                                        <p:tgtEl>
                                          <p:spTgt spid="67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80"/>
                                        </p:tgtEl>
                                        <p:attrNameLst>
                                          <p:attrName>style.visibility</p:attrName>
                                        </p:attrNameLst>
                                      </p:cBhvr>
                                      <p:to>
                                        <p:strVal val="visible"/>
                                      </p:to>
                                    </p:set>
                                    <p:animEffect filter="fade" transition="in">
                                      <p:cBhvr>
                                        <p:cTn dur="500"/>
                                        <p:tgtEl>
                                          <p:spTgt spid="6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3"/>
                                        </p:tgtEl>
                                        <p:attrNameLst>
                                          <p:attrName>style.visibility</p:attrName>
                                        </p:attrNameLst>
                                      </p:cBhvr>
                                      <p:to>
                                        <p:strVal val="visible"/>
                                      </p:to>
                                    </p:set>
                                    <p:animEffect filter="fade" transition="in">
                                      <p:cBhvr>
                                        <p:cTn dur="500"/>
                                        <p:tgtEl>
                                          <p:spTgt spid="6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34"/>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3600" u="none" cap="none" strike="noStrike">
                <a:solidFill>
                  <a:schemeClr val="lt1"/>
                </a:solidFill>
                <a:latin typeface="Arial"/>
                <a:ea typeface="Arial"/>
                <a:cs typeface="Arial"/>
                <a:sym typeface="Arial"/>
              </a:rPr>
              <a:t>UNSTRUCTURED DATA DIRECTIVES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35"/>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UNSTRUCTURED DATA DIRECTIVES</a:t>
            </a:r>
            <a:endParaRPr/>
          </a:p>
        </p:txBody>
      </p:sp>
      <p:sp>
        <p:nvSpPr>
          <p:cNvPr id="694" name="Google Shape;694;p35"/>
          <p:cNvSpPr txBox="1"/>
          <p:nvPr>
            <p:ph idx="1" type="body"/>
          </p:nvPr>
        </p:nvSpPr>
        <p:spPr>
          <a:xfrm>
            <a:off x="242305" y="1806569"/>
            <a:ext cx="4914359"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Data lifetimes aren’t always neatly structured.</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t>
            </a:r>
            <a:r>
              <a:rPr b="1" i="0" lang="en-US" sz="2000" u="none" cap="none" strike="noStrike">
                <a:solidFill>
                  <a:srgbClr val="030382"/>
                </a:solidFill>
                <a:latin typeface="Arial"/>
                <a:ea typeface="Arial"/>
                <a:cs typeface="Arial"/>
                <a:sym typeface="Arial"/>
              </a:rPr>
              <a:t>enter data </a:t>
            </a:r>
            <a:r>
              <a:rPr b="0" i="0" lang="en-US" sz="2000" u="none" cap="none" strike="noStrike">
                <a:solidFill>
                  <a:schemeClr val="dk2"/>
                </a:solidFill>
                <a:latin typeface="Arial"/>
                <a:ea typeface="Arial"/>
                <a:cs typeface="Arial"/>
                <a:sym typeface="Arial"/>
              </a:rPr>
              <a:t>directive handles device memory </a:t>
            </a:r>
            <a:r>
              <a:rPr b="1" i="0" lang="en-US" sz="2000" u="none" cap="none" strike="noStrike">
                <a:solidFill>
                  <a:srgbClr val="030382"/>
                </a:solidFill>
                <a:latin typeface="Arial"/>
                <a:ea typeface="Arial"/>
                <a:cs typeface="Arial"/>
                <a:sym typeface="Arial"/>
              </a:rPr>
              <a:t>allocation</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use either the </a:t>
            </a:r>
            <a:r>
              <a:rPr b="1" i="0" lang="en-US" sz="2000" u="none" cap="none" strike="noStrike">
                <a:solidFill>
                  <a:srgbClr val="030382"/>
                </a:solidFill>
                <a:latin typeface="Arial"/>
                <a:ea typeface="Arial"/>
                <a:cs typeface="Arial"/>
                <a:sym typeface="Arial"/>
              </a:rPr>
              <a:t>create</a:t>
            </a:r>
            <a:r>
              <a:rPr b="0" i="0" lang="en-US" sz="2000" u="none" cap="none" strike="noStrike">
                <a:solidFill>
                  <a:schemeClr val="dk2"/>
                </a:solidFill>
                <a:latin typeface="Arial"/>
                <a:ea typeface="Arial"/>
                <a:cs typeface="Arial"/>
                <a:sym typeface="Arial"/>
              </a:rPr>
              <a:t> or the </a:t>
            </a:r>
            <a:r>
              <a:rPr b="1" i="0" lang="en-US" sz="2000" u="none" cap="none" strike="noStrike">
                <a:solidFill>
                  <a:srgbClr val="030382"/>
                </a:solidFill>
                <a:latin typeface="Arial"/>
                <a:ea typeface="Arial"/>
                <a:cs typeface="Arial"/>
                <a:sym typeface="Arial"/>
              </a:rPr>
              <a:t>copyin</a:t>
            </a:r>
            <a:r>
              <a:rPr b="0" i="0" lang="en-US" sz="2000" u="none" cap="none" strike="noStrike">
                <a:solidFill>
                  <a:schemeClr val="dk2"/>
                </a:solidFill>
                <a:latin typeface="Arial"/>
                <a:ea typeface="Arial"/>
                <a:cs typeface="Arial"/>
                <a:sym typeface="Arial"/>
              </a:rPr>
              <a:t> clause for memory allocation</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enter data directive is </a:t>
            </a:r>
            <a:r>
              <a:rPr b="1" i="0" lang="en-US" sz="2000" u="none" cap="none" strike="noStrike">
                <a:solidFill>
                  <a:schemeClr val="dk2"/>
                </a:solidFill>
                <a:latin typeface="Arial"/>
                <a:ea typeface="Arial"/>
                <a:cs typeface="Arial"/>
                <a:sym typeface="Arial"/>
              </a:rPr>
              <a:t>not </a:t>
            </a:r>
            <a:r>
              <a:rPr b="0" i="0" lang="en-US" sz="2000" u="none" cap="none" strike="noStrike">
                <a:solidFill>
                  <a:schemeClr val="dk2"/>
                </a:solidFill>
                <a:latin typeface="Arial"/>
                <a:ea typeface="Arial"/>
                <a:cs typeface="Arial"/>
                <a:sym typeface="Arial"/>
              </a:rPr>
              <a:t>the start of a data region, because you may have multiple enter data directives</a:t>
            </a:r>
            <a:endParaRPr/>
          </a:p>
        </p:txBody>
      </p:sp>
      <p:sp>
        <p:nvSpPr>
          <p:cNvPr id="695" name="Google Shape;695;p35"/>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Enter Data Directive</a:t>
            </a:r>
            <a:endParaRPr/>
          </a:p>
        </p:txBody>
      </p:sp>
      <p:sp>
        <p:nvSpPr>
          <p:cNvPr id="696" name="Google Shape;696;p35"/>
          <p:cNvSpPr txBox="1"/>
          <p:nvPr/>
        </p:nvSpPr>
        <p:spPr>
          <a:xfrm>
            <a:off x="5302094" y="2004213"/>
            <a:ext cx="5344663" cy="14773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000" u="none" cap="none" strike="noStrike">
                <a:solidFill>
                  <a:srgbClr val="0080A7"/>
                </a:solidFill>
                <a:latin typeface="Consolas"/>
                <a:ea typeface="Consolas"/>
                <a:cs typeface="Consolas"/>
                <a:sym typeface="Consolas"/>
              </a:rPr>
              <a:t>#pragma acc enter data </a:t>
            </a:r>
            <a:r>
              <a:rPr b="1" i="1" lang="en-US" sz="2000" u="none" cap="none" strike="noStrike">
                <a:solidFill>
                  <a:srgbClr val="0080A7"/>
                </a:solidFill>
                <a:latin typeface="Consolas"/>
                <a:ea typeface="Consolas"/>
                <a:cs typeface="Consolas"/>
                <a:sym typeface="Consolas"/>
              </a:rPr>
              <a:t>clauses</a:t>
            </a:r>
            <a:endParaRPr b="1" i="0" sz="2000" u="none" cap="none" strike="noStrike">
              <a:solidFill>
                <a:srgbClr val="0080A7"/>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&lt; Sequential and/or Parallel code &gt;</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2000" u="none" cap="none" strike="noStrike">
                <a:solidFill>
                  <a:srgbClr val="0080A7"/>
                </a:solidFill>
                <a:latin typeface="Consolas"/>
                <a:ea typeface="Consolas"/>
                <a:cs typeface="Consolas"/>
                <a:sym typeface="Consolas"/>
              </a:rPr>
              <a:t>#pragma acc exit data </a:t>
            </a:r>
            <a:r>
              <a:rPr b="1" i="1" lang="en-US" sz="2000" u="none" cap="none" strike="noStrike">
                <a:solidFill>
                  <a:srgbClr val="0080A7"/>
                </a:solidFill>
                <a:latin typeface="Consolas"/>
                <a:ea typeface="Consolas"/>
                <a:cs typeface="Consolas"/>
                <a:sym typeface="Consolas"/>
              </a:rPr>
              <a:t>clauses</a:t>
            </a:r>
            <a:endParaRPr b="1" i="0" sz="2000" u="none" cap="none" strike="noStrike">
              <a:solidFill>
                <a:srgbClr val="0080A7"/>
              </a:solidFill>
              <a:latin typeface="Consolas"/>
              <a:ea typeface="Consolas"/>
              <a:cs typeface="Consolas"/>
              <a:sym typeface="Consolas"/>
            </a:endParaRPr>
          </a:p>
        </p:txBody>
      </p:sp>
      <p:sp>
        <p:nvSpPr>
          <p:cNvPr id="697" name="Google Shape;697;p35"/>
          <p:cNvSpPr txBox="1"/>
          <p:nvPr/>
        </p:nvSpPr>
        <p:spPr>
          <a:xfrm>
            <a:off x="5302094" y="4048166"/>
            <a:ext cx="5344663" cy="1477328"/>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000" u="none" cap="none" strike="noStrike">
                <a:solidFill>
                  <a:srgbClr val="F1562D"/>
                </a:solidFill>
                <a:latin typeface="Consolas"/>
                <a:ea typeface="Consolas"/>
                <a:cs typeface="Consolas"/>
                <a:sym typeface="Consolas"/>
              </a:rPr>
              <a:t>!$acc enter data </a:t>
            </a:r>
            <a:r>
              <a:rPr b="1" i="1" lang="en-US" sz="2000" u="none" cap="none" strike="noStrike">
                <a:solidFill>
                  <a:srgbClr val="F1562D"/>
                </a:solidFill>
                <a:latin typeface="Consolas"/>
                <a:ea typeface="Consolas"/>
                <a:cs typeface="Consolas"/>
                <a:sym typeface="Consolas"/>
              </a:rPr>
              <a:t>clauses</a:t>
            </a:r>
            <a:endParaRPr b="1" i="0" sz="2000" u="none" cap="none" strike="noStrike">
              <a:solidFill>
                <a:srgbClr val="F1562D"/>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&lt; Sequential and/or Parallel code &gt;</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2000" u="none" cap="none" strike="noStrike">
                <a:solidFill>
                  <a:srgbClr val="F1562D"/>
                </a:solidFill>
                <a:latin typeface="Consolas"/>
                <a:ea typeface="Consolas"/>
                <a:cs typeface="Consolas"/>
                <a:sym typeface="Consolas"/>
              </a:rPr>
              <a:t>!$acc exit data </a:t>
            </a:r>
            <a:r>
              <a:rPr b="1" i="1" lang="en-US" sz="2000" u="none" cap="none" strike="noStrike">
                <a:solidFill>
                  <a:srgbClr val="F1562D"/>
                </a:solidFill>
                <a:latin typeface="Consolas"/>
                <a:ea typeface="Consolas"/>
                <a:cs typeface="Consolas"/>
                <a:sym typeface="Consolas"/>
              </a:rPr>
              <a:t>clauses</a:t>
            </a:r>
            <a:endParaRPr b="1" i="0" sz="2000" u="none" cap="none" strike="noStrike">
              <a:solidFill>
                <a:srgbClr val="F1562D"/>
              </a:solidFill>
              <a:latin typeface="Consolas"/>
              <a:ea typeface="Consolas"/>
              <a:cs typeface="Consolas"/>
              <a:sym typeface="Consola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36"/>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UNSTRUCTURED DATA DIRECTIVES</a:t>
            </a:r>
            <a:endParaRPr/>
          </a:p>
        </p:txBody>
      </p:sp>
      <p:sp>
        <p:nvSpPr>
          <p:cNvPr id="704" name="Google Shape;704;p36"/>
          <p:cNvSpPr txBox="1"/>
          <p:nvPr>
            <p:ph idx="1" type="body"/>
          </p:nvPr>
        </p:nvSpPr>
        <p:spPr>
          <a:xfrm>
            <a:off x="285169" y="1713493"/>
            <a:ext cx="5016925"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t>
            </a:r>
            <a:r>
              <a:rPr b="1" i="0" lang="en-US" sz="2000" u="none" cap="none" strike="noStrike">
                <a:solidFill>
                  <a:srgbClr val="030382"/>
                </a:solidFill>
                <a:latin typeface="Arial"/>
                <a:ea typeface="Arial"/>
                <a:cs typeface="Arial"/>
                <a:sym typeface="Arial"/>
              </a:rPr>
              <a:t>exit data </a:t>
            </a:r>
            <a:r>
              <a:rPr b="0" i="0" lang="en-US" sz="2000" u="none" cap="none" strike="noStrike">
                <a:solidFill>
                  <a:schemeClr val="dk2"/>
                </a:solidFill>
                <a:latin typeface="Arial"/>
                <a:ea typeface="Arial"/>
                <a:cs typeface="Arial"/>
                <a:sym typeface="Arial"/>
              </a:rPr>
              <a:t>directive handles device memory </a:t>
            </a:r>
            <a:r>
              <a:rPr b="1" i="0" lang="en-US" sz="2000" u="none" cap="none" strike="noStrike">
                <a:solidFill>
                  <a:srgbClr val="030382"/>
                </a:solidFill>
                <a:latin typeface="Arial"/>
                <a:ea typeface="Arial"/>
                <a:cs typeface="Arial"/>
                <a:sym typeface="Arial"/>
              </a:rPr>
              <a:t>deallocation</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use either the </a:t>
            </a:r>
            <a:r>
              <a:rPr b="1" i="0" lang="en-US" sz="2000" u="none" cap="none" strike="noStrike">
                <a:solidFill>
                  <a:srgbClr val="030382"/>
                </a:solidFill>
                <a:latin typeface="Arial"/>
                <a:ea typeface="Arial"/>
                <a:cs typeface="Arial"/>
                <a:sym typeface="Arial"/>
              </a:rPr>
              <a:t>delete</a:t>
            </a:r>
            <a:r>
              <a:rPr b="0" i="0" lang="en-US" sz="2000" u="none" cap="none" strike="noStrike">
                <a:solidFill>
                  <a:schemeClr val="dk2"/>
                </a:solidFill>
                <a:latin typeface="Arial"/>
                <a:ea typeface="Arial"/>
                <a:cs typeface="Arial"/>
                <a:sym typeface="Arial"/>
              </a:rPr>
              <a:t> or the </a:t>
            </a:r>
            <a:r>
              <a:rPr b="1" i="0" lang="en-US" sz="2000" u="none" cap="none" strike="noStrike">
                <a:solidFill>
                  <a:srgbClr val="030382"/>
                </a:solidFill>
                <a:latin typeface="Arial"/>
                <a:ea typeface="Arial"/>
                <a:cs typeface="Arial"/>
                <a:sym typeface="Arial"/>
              </a:rPr>
              <a:t>copyout</a:t>
            </a:r>
            <a:r>
              <a:rPr b="0" i="0" lang="en-US" sz="2000" u="none" cap="none" strike="noStrike">
                <a:solidFill>
                  <a:schemeClr val="dk2"/>
                </a:solidFill>
                <a:latin typeface="Arial"/>
                <a:ea typeface="Arial"/>
                <a:cs typeface="Arial"/>
                <a:sym typeface="Arial"/>
              </a:rPr>
              <a:t> clause for memory deallocation</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should have as many </a:t>
            </a:r>
            <a:r>
              <a:rPr b="1" i="0" lang="en-US" sz="2000" u="none" cap="none" strike="noStrike">
                <a:solidFill>
                  <a:srgbClr val="030382"/>
                </a:solidFill>
                <a:latin typeface="Arial"/>
                <a:ea typeface="Arial"/>
                <a:cs typeface="Arial"/>
                <a:sym typeface="Arial"/>
              </a:rPr>
              <a:t>exit data </a:t>
            </a:r>
            <a:r>
              <a:rPr b="0" i="0" lang="en-US" sz="2000" u="none" cap="none" strike="noStrike">
                <a:solidFill>
                  <a:schemeClr val="dk2"/>
                </a:solidFill>
                <a:latin typeface="Arial"/>
                <a:ea typeface="Arial"/>
                <a:cs typeface="Arial"/>
                <a:sym typeface="Arial"/>
              </a:rPr>
              <a:t>for a given array as </a:t>
            </a:r>
            <a:r>
              <a:rPr b="1" i="0" lang="en-US" sz="2000" u="none" cap="none" strike="noStrike">
                <a:solidFill>
                  <a:srgbClr val="030382"/>
                </a:solidFill>
                <a:latin typeface="Arial"/>
                <a:ea typeface="Arial"/>
                <a:cs typeface="Arial"/>
                <a:sym typeface="Arial"/>
              </a:rPr>
              <a:t>enter data</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These can exist in different functions</a:t>
            </a:r>
            <a:endParaRPr/>
          </a:p>
        </p:txBody>
      </p:sp>
      <p:sp>
        <p:nvSpPr>
          <p:cNvPr id="705" name="Google Shape;705;p36"/>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Exit Data Directive</a:t>
            </a:r>
            <a:endParaRPr/>
          </a:p>
        </p:txBody>
      </p:sp>
      <p:sp>
        <p:nvSpPr>
          <p:cNvPr id="706" name="Google Shape;706;p36"/>
          <p:cNvSpPr txBox="1"/>
          <p:nvPr/>
        </p:nvSpPr>
        <p:spPr>
          <a:xfrm>
            <a:off x="5302094" y="2004213"/>
            <a:ext cx="5344663" cy="14773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000" u="none" cap="none" strike="noStrike">
                <a:solidFill>
                  <a:srgbClr val="0080A7"/>
                </a:solidFill>
                <a:latin typeface="Consolas"/>
                <a:ea typeface="Consolas"/>
                <a:cs typeface="Consolas"/>
                <a:sym typeface="Consolas"/>
              </a:rPr>
              <a:t>#pragma acc enter data </a:t>
            </a:r>
            <a:r>
              <a:rPr b="1" i="1" lang="en-US" sz="2000" u="none" cap="none" strike="noStrike">
                <a:solidFill>
                  <a:srgbClr val="0080A7"/>
                </a:solidFill>
                <a:latin typeface="Consolas"/>
                <a:ea typeface="Consolas"/>
                <a:cs typeface="Consolas"/>
                <a:sym typeface="Consolas"/>
              </a:rPr>
              <a:t>clauses</a:t>
            </a:r>
            <a:endParaRPr b="1" i="0" sz="2000" u="none" cap="none" strike="noStrike">
              <a:solidFill>
                <a:srgbClr val="0080A7"/>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&lt; Sequential and/or Parallel code &gt;</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2000" u="none" cap="none" strike="noStrike">
                <a:solidFill>
                  <a:srgbClr val="0080A7"/>
                </a:solidFill>
                <a:latin typeface="Consolas"/>
                <a:ea typeface="Consolas"/>
                <a:cs typeface="Consolas"/>
                <a:sym typeface="Consolas"/>
              </a:rPr>
              <a:t>#pragma acc exit data </a:t>
            </a:r>
            <a:r>
              <a:rPr b="1" i="1" lang="en-US" sz="2000" u="none" cap="none" strike="noStrike">
                <a:solidFill>
                  <a:srgbClr val="0080A7"/>
                </a:solidFill>
                <a:latin typeface="Consolas"/>
                <a:ea typeface="Consolas"/>
                <a:cs typeface="Consolas"/>
                <a:sym typeface="Consolas"/>
              </a:rPr>
              <a:t>clauses</a:t>
            </a:r>
            <a:endParaRPr b="1" i="0" sz="2000" u="none" cap="none" strike="noStrike">
              <a:solidFill>
                <a:srgbClr val="0080A7"/>
              </a:solidFill>
              <a:latin typeface="Consolas"/>
              <a:ea typeface="Consolas"/>
              <a:cs typeface="Consolas"/>
              <a:sym typeface="Consolas"/>
            </a:endParaRPr>
          </a:p>
        </p:txBody>
      </p:sp>
      <p:sp>
        <p:nvSpPr>
          <p:cNvPr id="707" name="Google Shape;707;p36"/>
          <p:cNvSpPr txBox="1"/>
          <p:nvPr/>
        </p:nvSpPr>
        <p:spPr>
          <a:xfrm>
            <a:off x="5302094" y="4048166"/>
            <a:ext cx="5344663" cy="1477328"/>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000" u="none" cap="none" strike="noStrike">
                <a:solidFill>
                  <a:srgbClr val="F1562D"/>
                </a:solidFill>
                <a:latin typeface="Consolas"/>
                <a:ea typeface="Consolas"/>
                <a:cs typeface="Consolas"/>
                <a:sym typeface="Consolas"/>
              </a:rPr>
              <a:t>!$acc enter data </a:t>
            </a:r>
            <a:r>
              <a:rPr b="1" i="1" lang="en-US" sz="2000" u="none" cap="none" strike="noStrike">
                <a:solidFill>
                  <a:srgbClr val="F1562D"/>
                </a:solidFill>
                <a:latin typeface="Consolas"/>
                <a:ea typeface="Consolas"/>
                <a:cs typeface="Consolas"/>
                <a:sym typeface="Consolas"/>
              </a:rPr>
              <a:t>clauses</a:t>
            </a:r>
            <a:endParaRPr b="1" i="0" sz="2000" u="none" cap="none" strike="noStrike">
              <a:solidFill>
                <a:srgbClr val="F1562D"/>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&lt; Sequential and/or Parallel code &gt;</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1" i="0" lang="en-US" sz="2000" u="none" cap="none" strike="noStrike">
                <a:solidFill>
                  <a:srgbClr val="F1562D"/>
                </a:solidFill>
                <a:latin typeface="Consolas"/>
                <a:ea typeface="Consolas"/>
                <a:cs typeface="Consolas"/>
                <a:sym typeface="Consolas"/>
              </a:rPr>
              <a:t>!$acc exit data </a:t>
            </a:r>
            <a:r>
              <a:rPr b="1" i="1" lang="en-US" sz="2000" u="none" cap="none" strike="noStrike">
                <a:solidFill>
                  <a:srgbClr val="F1562D"/>
                </a:solidFill>
                <a:latin typeface="Consolas"/>
                <a:ea typeface="Consolas"/>
                <a:cs typeface="Consolas"/>
                <a:sym typeface="Consolas"/>
              </a:rPr>
              <a:t>clauses</a:t>
            </a:r>
            <a:endParaRPr b="1" i="0" sz="2000" u="none" cap="none" strike="noStrike">
              <a:solidFill>
                <a:srgbClr val="F1562D"/>
              </a:solidFill>
              <a:latin typeface="Consolas"/>
              <a:ea typeface="Consolas"/>
              <a:cs typeface="Consolas"/>
              <a:sym typeface="Consola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sp>
        <p:nvSpPr>
          <p:cNvPr id="713" name="Google Shape;713;p37"/>
          <p:cNvSpPr txBox="1"/>
          <p:nvPr>
            <p:ph type="title"/>
          </p:nvPr>
        </p:nvSpPr>
        <p:spPr>
          <a:xfrm>
            <a:off x="884238" y="247650"/>
            <a:ext cx="9204325"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UNSTRUCTURED DATA CLAUSES</a:t>
            </a:r>
            <a:endParaRPr b="0" i="0" sz="3600" u="none" cap="none" strike="noStrike">
              <a:solidFill>
                <a:schemeClr val="dk2"/>
              </a:solidFill>
              <a:latin typeface="Arial"/>
              <a:ea typeface="Arial"/>
              <a:cs typeface="Arial"/>
              <a:sym typeface="Arial"/>
            </a:endParaRPr>
          </a:p>
        </p:txBody>
      </p:sp>
      <p:sp>
        <p:nvSpPr>
          <p:cNvPr id="714" name="Google Shape;714;p37"/>
          <p:cNvSpPr txBox="1"/>
          <p:nvPr>
            <p:ph idx="1" type="body"/>
          </p:nvPr>
        </p:nvSpPr>
        <p:spPr>
          <a:xfrm>
            <a:off x="605895" y="1492676"/>
            <a:ext cx="10042525" cy="4886956"/>
          </a:xfrm>
          <a:prstGeom prst="rect">
            <a:avLst/>
          </a:prstGeom>
          <a:noFill/>
          <a:ln>
            <a:noFill/>
          </a:ln>
        </p:spPr>
        <p:txBody>
          <a:bodyPr anchorCtr="0" anchor="t" bIns="45700" lIns="91425" spcFirstLastPara="1" rIns="91425" wrap="square" tIns="45700">
            <a:noAutofit/>
          </a:bodyPr>
          <a:lstStyle/>
          <a:p>
            <a:pPr indent="-2338596" lvl="0" marL="2338596" marR="0" rtl="0" algn="l">
              <a:lnSpc>
                <a:spcPct val="90000"/>
              </a:lnSpc>
              <a:spcBef>
                <a:spcPts val="0"/>
              </a:spcBef>
              <a:spcAft>
                <a:spcPts val="0"/>
              </a:spcAft>
              <a:buClr>
                <a:srgbClr val="868686"/>
              </a:buClr>
              <a:buSzPts val="1800"/>
              <a:buFont typeface="Noto Sans Symbols"/>
              <a:buNone/>
            </a:pPr>
            <a:r>
              <a:rPr b="1" i="0" lang="en-US" sz="1800" u="none" cap="none" strike="noStrike">
                <a:solidFill>
                  <a:schemeClr val="accent4"/>
                </a:solidFill>
                <a:latin typeface="Courier New"/>
                <a:ea typeface="Courier New"/>
                <a:cs typeface="Courier New"/>
                <a:sym typeface="Courier New"/>
              </a:rPr>
              <a:t>copyin ( </a:t>
            </a:r>
            <a:r>
              <a:rPr b="1" i="1" lang="en-US" sz="1800" u="none" cap="none" strike="noStrike">
                <a:solidFill>
                  <a:schemeClr val="accent4"/>
                </a:solidFill>
                <a:latin typeface="Courier New"/>
                <a:ea typeface="Courier New"/>
                <a:cs typeface="Courier New"/>
                <a:sym typeface="Courier New"/>
              </a:rPr>
              <a:t>list</a:t>
            </a:r>
            <a:r>
              <a:rPr b="1" i="0" lang="en-US" sz="1800" u="none" cap="none" strike="noStrike">
                <a:solidFill>
                  <a:schemeClr val="accent4"/>
                </a:solidFill>
                <a:latin typeface="Courier New"/>
                <a:ea typeface="Courier New"/>
                <a:cs typeface="Courier New"/>
                <a:sym typeface="Courier New"/>
              </a:rPr>
              <a:t> )</a:t>
            </a:r>
            <a:r>
              <a:rPr b="0" i="0" lang="en-US" sz="2000" u="none" cap="none" strike="noStrike">
                <a:solidFill>
                  <a:schemeClr val="dk2"/>
                </a:solidFill>
                <a:latin typeface="Arial"/>
                <a:ea typeface="Arial"/>
                <a:cs typeface="Arial"/>
                <a:sym typeface="Arial"/>
              </a:rPr>
              <a:t>	Allocates memory on device and copies data from host to device on enter data.</a:t>
            </a:r>
            <a:endParaRPr/>
          </a:p>
          <a:p>
            <a:pPr indent="-2338596" lvl="0" marL="2338596" marR="0" rtl="0" algn="l">
              <a:lnSpc>
                <a:spcPct val="90000"/>
              </a:lnSpc>
              <a:spcBef>
                <a:spcPts val="1800"/>
              </a:spcBef>
              <a:spcAft>
                <a:spcPts val="0"/>
              </a:spcAft>
              <a:buClr>
                <a:srgbClr val="868686"/>
              </a:buClr>
              <a:buSzPts val="1800"/>
              <a:buFont typeface="Noto Sans Symbols"/>
              <a:buNone/>
            </a:pPr>
            <a:r>
              <a:rPr b="1" i="0" lang="en-US" sz="1800" u="none" cap="none" strike="noStrike">
                <a:solidFill>
                  <a:schemeClr val="accent4"/>
                </a:solidFill>
                <a:latin typeface="Courier New"/>
                <a:ea typeface="Courier New"/>
                <a:cs typeface="Courier New"/>
                <a:sym typeface="Courier New"/>
              </a:rPr>
              <a:t>copyout ( </a:t>
            </a:r>
            <a:r>
              <a:rPr b="1" i="1" lang="en-US" sz="1800" u="none" cap="none" strike="noStrike">
                <a:solidFill>
                  <a:schemeClr val="accent4"/>
                </a:solidFill>
                <a:latin typeface="Courier New"/>
                <a:ea typeface="Courier New"/>
                <a:cs typeface="Courier New"/>
                <a:sym typeface="Courier New"/>
              </a:rPr>
              <a:t>list</a:t>
            </a:r>
            <a:r>
              <a:rPr b="1" i="0" lang="en-US" sz="1800" u="none" cap="none" strike="noStrike">
                <a:solidFill>
                  <a:schemeClr val="accent4"/>
                </a:solidFill>
                <a:latin typeface="Courier New"/>
                <a:ea typeface="Courier New"/>
                <a:cs typeface="Courier New"/>
                <a:sym typeface="Courier New"/>
              </a:rPr>
              <a:t> )</a:t>
            </a:r>
            <a:r>
              <a:rPr b="0" i="0" lang="en-US" sz="2000" u="none" cap="none" strike="noStrike">
                <a:solidFill>
                  <a:schemeClr val="dk2"/>
                </a:solidFill>
                <a:latin typeface="Arial"/>
                <a:ea typeface="Arial"/>
                <a:cs typeface="Arial"/>
                <a:sym typeface="Arial"/>
              </a:rPr>
              <a:t>	Allocates memory on device and copies data back to the host on exit data.</a:t>
            </a:r>
            <a:endParaRPr/>
          </a:p>
          <a:p>
            <a:pPr indent="-2338596" lvl="0" marL="2338596" marR="0" rtl="0" algn="l">
              <a:lnSpc>
                <a:spcPct val="90000"/>
              </a:lnSpc>
              <a:spcBef>
                <a:spcPts val="1800"/>
              </a:spcBef>
              <a:spcAft>
                <a:spcPts val="0"/>
              </a:spcAft>
              <a:buClr>
                <a:srgbClr val="868686"/>
              </a:buClr>
              <a:buSzPts val="1800"/>
              <a:buFont typeface="Noto Sans Symbols"/>
              <a:buNone/>
            </a:pPr>
            <a:r>
              <a:rPr b="1" i="0" lang="en-US" sz="1800" u="none" cap="none" strike="noStrike">
                <a:solidFill>
                  <a:schemeClr val="accent4"/>
                </a:solidFill>
                <a:latin typeface="Courier New"/>
                <a:ea typeface="Courier New"/>
                <a:cs typeface="Courier New"/>
                <a:sym typeface="Courier New"/>
              </a:rPr>
              <a:t>create ( </a:t>
            </a:r>
            <a:r>
              <a:rPr b="1" i="1" lang="en-US" sz="1800" u="none" cap="none" strike="noStrike">
                <a:solidFill>
                  <a:schemeClr val="accent4"/>
                </a:solidFill>
                <a:latin typeface="Courier New"/>
                <a:ea typeface="Courier New"/>
                <a:cs typeface="Courier New"/>
                <a:sym typeface="Courier New"/>
              </a:rPr>
              <a:t>list</a:t>
            </a:r>
            <a:r>
              <a:rPr b="1" i="0" lang="en-US" sz="1800" u="none" cap="none" strike="noStrike">
                <a:solidFill>
                  <a:schemeClr val="accent4"/>
                </a:solidFill>
                <a:latin typeface="Courier New"/>
                <a:ea typeface="Courier New"/>
                <a:cs typeface="Courier New"/>
                <a:sym typeface="Courier New"/>
              </a:rPr>
              <a:t> )</a:t>
            </a:r>
            <a:r>
              <a:rPr b="0" i="0" lang="en-US" sz="2000" u="none" cap="none" strike="noStrike">
                <a:solidFill>
                  <a:schemeClr val="dk2"/>
                </a:solidFill>
                <a:latin typeface="Arial"/>
                <a:ea typeface="Arial"/>
                <a:cs typeface="Arial"/>
                <a:sym typeface="Arial"/>
              </a:rPr>
              <a:t>	Allocates memory on device  without data transfer on enter data.</a:t>
            </a:r>
            <a:endParaRPr/>
          </a:p>
          <a:p>
            <a:pPr indent="-2338596" lvl="0" marL="2338596" marR="0" rtl="0" algn="l">
              <a:lnSpc>
                <a:spcPct val="90000"/>
              </a:lnSpc>
              <a:spcBef>
                <a:spcPts val="1800"/>
              </a:spcBef>
              <a:spcAft>
                <a:spcPts val="0"/>
              </a:spcAft>
              <a:buClr>
                <a:srgbClr val="868686"/>
              </a:buClr>
              <a:buSzPts val="1800"/>
              <a:buFont typeface="Noto Sans Symbols"/>
              <a:buNone/>
            </a:pPr>
            <a:r>
              <a:rPr b="1" i="0" lang="en-US" sz="1800" u="none" cap="none" strike="noStrike">
                <a:solidFill>
                  <a:schemeClr val="accent4"/>
                </a:solidFill>
                <a:latin typeface="Courier New"/>
                <a:ea typeface="Courier New"/>
                <a:cs typeface="Courier New"/>
                <a:sym typeface="Courier New"/>
              </a:rPr>
              <a:t>delete ( </a:t>
            </a:r>
            <a:r>
              <a:rPr b="1" i="1" lang="en-US" sz="1800" u="none" cap="none" strike="noStrike">
                <a:solidFill>
                  <a:schemeClr val="accent4"/>
                </a:solidFill>
                <a:latin typeface="Courier New"/>
                <a:ea typeface="Courier New"/>
                <a:cs typeface="Courier New"/>
                <a:sym typeface="Courier New"/>
              </a:rPr>
              <a:t>list</a:t>
            </a:r>
            <a:r>
              <a:rPr b="1" i="0" lang="en-US" sz="1800" u="none" cap="none" strike="noStrike">
                <a:solidFill>
                  <a:schemeClr val="accent4"/>
                </a:solidFill>
                <a:latin typeface="Courier New"/>
                <a:ea typeface="Courier New"/>
                <a:cs typeface="Courier New"/>
                <a:sym typeface="Courier New"/>
              </a:rPr>
              <a:t> )</a:t>
            </a:r>
            <a:r>
              <a:rPr b="0" i="0" lang="en-US" sz="2000" u="none" cap="none" strike="noStrike">
                <a:solidFill>
                  <a:schemeClr val="dk2"/>
                </a:solidFill>
                <a:latin typeface="Arial"/>
                <a:ea typeface="Arial"/>
                <a:cs typeface="Arial"/>
                <a:sym typeface="Arial"/>
              </a:rPr>
              <a:t>	Deallocates memory on device without data transfer on exit data</a:t>
            </a:r>
            <a:endParaRPr/>
          </a:p>
          <a:p>
            <a:pPr indent="-2338596" lvl="0" marL="2338596"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a:p>
            <a:pPr indent="-2338596" lvl="0" marL="2338596"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a:p>
            <a:pPr indent="-2158704" lvl="0" marL="2158704"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a:p>
            <a:pPr indent="-2158704" lvl="0" marL="2158704"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1"/>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3600" u="none" cap="none" strike="noStrike">
                <a:solidFill>
                  <a:schemeClr val="lt1"/>
                </a:solidFill>
                <a:latin typeface="Arial"/>
                <a:ea typeface="Arial"/>
                <a:cs typeface="Arial"/>
                <a:sym typeface="Arial"/>
              </a:rPr>
              <a:t>EXPLICIT MEMORY MANAGEMENT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38"/>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UNSTRUCTURED DATA DIRECTIVES</a:t>
            </a:r>
            <a:endParaRPr/>
          </a:p>
        </p:txBody>
      </p:sp>
      <p:sp>
        <p:nvSpPr>
          <p:cNvPr id="721" name="Google Shape;721;p38"/>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Basic Example</a:t>
            </a:r>
            <a:endParaRPr/>
          </a:p>
        </p:txBody>
      </p:sp>
      <p:sp>
        <p:nvSpPr>
          <p:cNvPr id="722" name="Google Shape;722;p38"/>
          <p:cNvSpPr txBox="1"/>
          <p:nvPr/>
        </p:nvSpPr>
        <p:spPr>
          <a:xfrm>
            <a:off x="419641" y="2122193"/>
            <a:ext cx="8482312" cy="2308324"/>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20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rgbClr val="8E4000"/>
                </a:solidFill>
                <a:latin typeface="Consolas"/>
                <a:ea typeface="Consolas"/>
                <a:cs typeface="Consolas"/>
                <a:sym typeface="Consolas"/>
              </a:rPr>
              <a:t>	#pragma acc parallel loop</a:t>
            </a:r>
            <a:endParaRPr b="0" i="0" sz="20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for</a:t>
            </a:r>
            <a:r>
              <a:rPr b="0" i="0" lang="en-US" sz="2000" u="none" cap="none" strike="noStrike">
                <a:solidFill>
                  <a:schemeClr val="dk2"/>
                </a:solidFill>
                <a:latin typeface="Consolas"/>
                <a:ea typeface="Consolas"/>
                <a:cs typeface="Consolas"/>
                <a:sym typeface="Consolas"/>
              </a:rPr>
              <a:t>(</a:t>
            </a:r>
            <a:r>
              <a:rPr b="0" i="0" lang="en-US" sz="2000" u="none" cap="none" strike="noStrike">
                <a:solidFill>
                  <a:srgbClr val="A64CFF"/>
                </a:solidFill>
                <a:latin typeface="Consolas"/>
                <a:ea typeface="Consolas"/>
                <a:cs typeface="Consolas"/>
                <a:sym typeface="Consolas"/>
              </a:rPr>
              <a:t>int</a:t>
            </a:r>
            <a:r>
              <a:rPr b="0" i="0" lang="en-US" sz="2000" u="none" cap="none" strike="noStrike">
                <a:solidFill>
                  <a:schemeClr val="dk2"/>
                </a:solidFill>
                <a:latin typeface="Consolas"/>
                <a:ea typeface="Consolas"/>
                <a:cs typeface="Consolas"/>
                <a:sym typeface="Consolas"/>
              </a:rPr>
              <a:t> i = </a:t>
            </a:r>
            <a:r>
              <a:rPr b="0" i="0" lang="en-US" sz="2000" u="none" cap="none" strike="noStrike">
                <a:solidFill>
                  <a:srgbClr val="FF8738"/>
                </a:solidFill>
                <a:latin typeface="Consolas"/>
                <a:ea typeface="Consolas"/>
                <a:cs typeface="Consolas"/>
                <a:sym typeface="Consolas"/>
              </a:rPr>
              <a:t>0</a:t>
            </a:r>
            <a:r>
              <a:rPr b="0" i="0" lang="en-US" sz="2000" u="none" cap="none" strike="noStrike">
                <a:solidFill>
                  <a:schemeClr val="dk2"/>
                </a:solidFill>
                <a:latin typeface="Consolas"/>
                <a:ea typeface="Consolas"/>
                <a:cs typeface="Consolas"/>
                <a:sym typeface="Consolas"/>
              </a:rPr>
              <a:t>; i &lt; N; i</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 = a[i] </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39"/>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UNSTRUCTURED DATA DIRECTIVES</a:t>
            </a:r>
            <a:endParaRPr/>
          </a:p>
        </p:txBody>
      </p:sp>
      <p:sp>
        <p:nvSpPr>
          <p:cNvPr id="729" name="Google Shape;729;p39"/>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Basic Example</a:t>
            </a:r>
            <a:endParaRPr/>
          </a:p>
        </p:txBody>
      </p:sp>
      <p:sp>
        <p:nvSpPr>
          <p:cNvPr id="730" name="Google Shape;730;p39"/>
          <p:cNvSpPr txBox="1"/>
          <p:nvPr/>
        </p:nvSpPr>
        <p:spPr>
          <a:xfrm>
            <a:off x="419642" y="2113228"/>
            <a:ext cx="8484108" cy="2308324"/>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000" u="none" cap="none" strike="noStrike">
                <a:solidFill>
                  <a:srgbClr val="8E4000"/>
                </a:solidFill>
                <a:latin typeface="Consolas"/>
                <a:ea typeface="Consolas"/>
                <a:cs typeface="Consolas"/>
                <a:sym typeface="Consolas"/>
              </a:rPr>
              <a:t>#pragma acc enter data copyin(a[0:N],b[0:N]) create(c[0:N])</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rgbClr val="8E4000"/>
                </a:solidFill>
                <a:latin typeface="Consolas"/>
                <a:ea typeface="Consolas"/>
                <a:cs typeface="Consolas"/>
                <a:sym typeface="Consolas"/>
              </a:rPr>
              <a:t>	#pragma acc parallel loop</a:t>
            </a:r>
            <a:endParaRPr b="0" i="0" sz="20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for</a:t>
            </a:r>
            <a:r>
              <a:rPr b="0" i="0" lang="en-US" sz="2000" u="none" cap="none" strike="noStrike">
                <a:solidFill>
                  <a:schemeClr val="dk2"/>
                </a:solidFill>
                <a:latin typeface="Consolas"/>
                <a:ea typeface="Consolas"/>
                <a:cs typeface="Consolas"/>
                <a:sym typeface="Consolas"/>
              </a:rPr>
              <a:t>(</a:t>
            </a:r>
            <a:r>
              <a:rPr b="0" i="0" lang="en-US" sz="2000" u="none" cap="none" strike="noStrike">
                <a:solidFill>
                  <a:srgbClr val="A64CFF"/>
                </a:solidFill>
                <a:latin typeface="Consolas"/>
                <a:ea typeface="Consolas"/>
                <a:cs typeface="Consolas"/>
                <a:sym typeface="Consolas"/>
              </a:rPr>
              <a:t>int</a:t>
            </a:r>
            <a:r>
              <a:rPr b="0" i="0" lang="en-US" sz="2000" u="none" cap="none" strike="noStrike">
                <a:solidFill>
                  <a:schemeClr val="dk2"/>
                </a:solidFill>
                <a:latin typeface="Consolas"/>
                <a:ea typeface="Consolas"/>
                <a:cs typeface="Consolas"/>
                <a:sym typeface="Consolas"/>
              </a:rPr>
              <a:t> i = </a:t>
            </a:r>
            <a:r>
              <a:rPr b="0" i="0" lang="en-US" sz="2000" u="none" cap="none" strike="noStrike">
                <a:solidFill>
                  <a:srgbClr val="FF8738"/>
                </a:solidFill>
                <a:latin typeface="Consolas"/>
                <a:ea typeface="Consolas"/>
                <a:cs typeface="Consolas"/>
                <a:sym typeface="Consolas"/>
              </a:rPr>
              <a:t>0</a:t>
            </a:r>
            <a:r>
              <a:rPr b="0" i="0" lang="en-US" sz="2000" u="none" cap="none" strike="noStrike">
                <a:solidFill>
                  <a:schemeClr val="dk2"/>
                </a:solidFill>
                <a:latin typeface="Consolas"/>
                <a:ea typeface="Consolas"/>
                <a:cs typeface="Consolas"/>
                <a:sym typeface="Consolas"/>
              </a:rPr>
              <a:t>; i &lt; N; i</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 = a[i] </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rgbClr val="8E4000"/>
                </a:solidFill>
                <a:latin typeface="Consolas"/>
                <a:ea typeface="Consolas"/>
                <a:cs typeface="Consolas"/>
                <a:sym typeface="Consolas"/>
              </a:rPr>
              <a:t>#pragma acc exit data copyout(c[0:N])</a:t>
            </a:r>
            <a:endParaRPr b="0" i="0" sz="2000" u="none" cap="none" strike="noStrike">
              <a:solidFill>
                <a:schemeClr val="dk2"/>
              </a:solidFill>
              <a:latin typeface="Consolas"/>
              <a:ea typeface="Consolas"/>
              <a:cs typeface="Consolas"/>
              <a:sym typeface="Consola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p4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UNSTRUCTURED DATA DIRECTIVES</a:t>
            </a:r>
            <a:endParaRPr/>
          </a:p>
        </p:txBody>
      </p:sp>
      <p:sp>
        <p:nvSpPr>
          <p:cNvPr id="737" name="Google Shape;737;p40"/>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Basic Example</a:t>
            </a:r>
            <a:endParaRPr/>
          </a:p>
        </p:txBody>
      </p:sp>
      <p:sp>
        <p:nvSpPr>
          <p:cNvPr id="738" name="Google Shape;738;p40"/>
          <p:cNvSpPr txBox="1"/>
          <p:nvPr/>
        </p:nvSpPr>
        <p:spPr>
          <a:xfrm>
            <a:off x="419642" y="2113228"/>
            <a:ext cx="8484108" cy="2308324"/>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000" u="none" cap="none" strike="noStrike">
                <a:solidFill>
                  <a:srgbClr val="8E4000"/>
                </a:solidFill>
                <a:latin typeface="Consolas"/>
                <a:ea typeface="Consolas"/>
                <a:cs typeface="Consolas"/>
                <a:sym typeface="Consolas"/>
              </a:rPr>
              <a:t>#pragma acc enter data copyin(a[0:N],b[0:N]) create(c[0:N])</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rgbClr val="8E4000"/>
                </a:solidFill>
                <a:latin typeface="Consolas"/>
                <a:ea typeface="Consolas"/>
                <a:cs typeface="Consolas"/>
                <a:sym typeface="Consolas"/>
              </a:rPr>
              <a:t>	#pragma acc parallel loop</a:t>
            </a:r>
            <a:endParaRPr b="0" i="0" sz="20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for</a:t>
            </a:r>
            <a:r>
              <a:rPr b="0" i="0" lang="en-US" sz="2000" u="none" cap="none" strike="noStrike">
                <a:solidFill>
                  <a:schemeClr val="dk2"/>
                </a:solidFill>
                <a:latin typeface="Consolas"/>
                <a:ea typeface="Consolas"/>
                <a:cs typeface="Consolas"/>
                <a:sym typeface="Consolas"/>
              </a:rPr>
              <a:t>(</a:t>
            </a:r>
            <a:r>
              <a:rPr b="0" i="0" lang="en-US" sz="2000" u="none" cap="none" strike="noStrike">
                <a:solidFill>
                  <a:srgbClr val="A64CFF"/>
                </a:solidFill>
                <a:latin typeface="Consolas"/>
                <a:ea typeface="Consolas"/>
                <a:cs typeface="Consolas"/>
                <a:sym typeface="Consolas"/>
              </a:rPr>
              <a:t>int</a:t>
            </a:r>
            <a:r>
              <a:rPr b="0" i="0" lang="en-US" sz="2000" u="none" cap="none" strike="noStrike">
                <a:solidFill>
                  <a:schemeClr val="dk2"/>
                </a:solidFill>
                <a:latin typeface="Consolas"/>
                <a:ea typeface="Consolas"/>
                <a:cs typeface="Consolas"/>
                <a:sym typeface="Consolas"/>
              </a:rPr>
              <a:t> i = </a:t>
            </a:r>
            <a:r>
              <a:rPr b="0" i="0" lang="en-US" sz="2000" u="none" cap="none" strike="noStrike">
                <a:solidFill>
                  <a:srgbClr val="FF8738"/>
                </a:solidFill>
                <a:latin typeface="Consolas"/>
                <a:ea typeface="Consolas"/>
                <a:cs typeface="Consolas"/>
                <a:sym typeface="Consolas"/>
              </a:rPr>
              <a:t>0</a:t>
            </a:r>
            <a:r>
              <a:rPr b="0" i="0" lang="en-US" sz="2000" u="none" cap="none" strike="noStrike">
                <a:solidFill>
                  <a:schemeClr val="dk2"/>
                </a:solidFill>
                <a:latin typeface="Consolas"/>
                <a:ea typeface="Consolas"/>
                <a:cs typeface="Consolas"/>
                <a:sym typeface="Consolas"/>
              </a:rPr>
              <a:t>; i &lt; N; i</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 = a[i] </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rgbClr val="8E4000"/>
                </a:solidFill>
                <a:latin typeface="Consolas"/>
                <a:ea typeface="Consolas"/>
                <a:cs typeface="Consolas"/>
                <a:sym typeface="Consolas"/>
              </a:rPr>
              <a:t>#pragma acc exit data copyout(c[0:N])</a:t>
            </a:r>
            <a:endParaRPr b="0" i="0" sz="2000" u="none" cap="none" strike="noStrike">
              <a:solidFill>
                <a:schemeClr val="dk2"/>
              </a:solidFill>
              <a:latin typeface="Consolas"/>
              <a:ea typeface="Consolas"/>
              <a:cs typeface="Consolas"/>
              <a:sym typeface="Consolas"/>
            </a:endParaRPr>
          </a:p>
        </p:txBody>
      </p:sp>
      <p:sp>
        <p:nvSpPr>
          <p:cNvPr id="739" name="Google Shape;739;p40"/>
          <p:cNvSpPr/>
          <p:nvPr/>
        </p:nvSpPr>
        <p:spPr>
          <a:xfrm>
            <a:off x="1526527" y="4858228"/>
            <a:ext cx="1104406" cy="1104406"/>
          </a:xfrm>
          <a:prstGeom prst="rect">
            <a:avLst/>
          </a:prstGeom>
          <a:solidFill>
            <a:schemeClr val="lt2"/>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7200" u="none" cap="none" strike="noStrike">
              <a:solidFill>
                <a:schemeClr val="lt1"/>
              </a:solidFill>
              <a:latin typeface="Arial"/>
              <a:ea typeface="Arial"/>
              <a:cs typeface="Arial"/>
              <a:sym typeface="Arial"/>
            </a:endParaRPr>
          </a:p>
        </p:txBody>
      </p:sp>
      <p:sp>
        <p:nvSpPr>
          <p:cNvPr id="740" name="Google Shape;740;p40"/>
          <p:cNvSpPr/>
          <p:nvPr/>
        </p:nvSpPr>
        <p:spPr>
          <a:xfrm>
            <a:off x="2630933" y="4858228"/>
            <a:ext cx="1104406" cy="1104406"/>
          </a:xfrm>
          <a:prstGeom prst="rect">
            <a:avLst/>
          </a:prstGeom>
          <a:solidFill>
            <a:schemeClr val="accent3"/>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41" name="Google Shape;741;p40"/>
          <p:cNvSpPr/>
          <p:nvPr/>
        </p:nvSpPr>
        <p:spPr>
          <a:xfrm>
            <a:off x="3735339" y="4858228"/>
            <a:ext cx="1104406" cy="1104406"/>
          </a:xfrm>
          <a:prstGeom prst="rect">
            <a:avLst/>
          </a:prstGeom>
          <a:solidFill>
            <a:schemeClr val="accent4"/>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42" name="Google Shape;742;p40"/>
          <p:cNvSpPr/>
          <p:nvPr/>
        </p:nvSpPr>
        <p:spPr>
          <a:xfrm>
            <a:off x="9000959" y="2251727"/>
            <a:ext cx="1885373" cy="2031325"/>
          </a:xfrm>
          <a:prstGeom prst="rect">
            <a:avLst/>
          </a:prstGeom>
          <a:noFill/>
          <a:ln cap="flat" cmpd="sng" w="571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43" name="Google Shape;743;p40"/>
          <p:cNvSpPr/>
          <p:nvPr/>
        </p:nvSpPr>
        <p:spPr>
          <a:xfrm>
            <a:off x="9000959" y="2251727"/>
            <a:ext cx="1885373" cy="586476"/>
          </a:xfrm>
          <a:prstGeom prst="rect">
            <a:avLst/>
          </a:prstGeom>
          <a:solidFill>
            <a:schemeClr val="lt2"/>
          </a:solidFill>
          <a:ln cap="flat" cmpd="sng" w="571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Action</a:t>
            </a:r>
            <a:endParaRPr/>
          </a:p>
        </p:txBody>
      </p:sp>
      <p:sp>
        <p:nvSpPr>
          <p:cNvPr id="744" name="Google Shape;744;p40"/>
          <p:cNvSpPr txBox="1"/>
          <p:nvPr/>
        </p:nvSpPr>
        <p:spPr>
          <a:xfrm>
            <a:off x="2036123" y="4433496"/>
            <a:ext cx="2294026" cy="4247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400" u="none" cap="none" strike="noStrike">
                <a:solidFill>
                  <a:schemeClr val="dk2"/>
                </a:solidFill>
                <a:latin typeface="Arial"/>
                <a:ea typeface="Arial"/>
                <a:cs typeface="Arial"/>
                <a:sym typeface="Arial"/>
              </a:rPr>
              <a:t>CPU MEMORY</a:t>
            </a:r>
            <a:endParaRPr/>
          </a:p>
        </p:txBody>
      </p:sp>
      <p:sp>
        <p:nvSpPr>
          <p:cNvPr id="745" name="Google Shape;745;p40"/>
          <p:cNvSpPr txBox="1"/>
          <p:nvPr/>
        </p:nvSpPr>
        <p:spPr>
          <a:xfrm>
            <a:off x="5628093" y="4438398"/>
            <a:ext cx="2601801" cy="4247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400" u="none" cap="none" strike="noStrike">
                <a:solidFill>
                  <a:schemeClr val="dk2"/>
                </a:solidFill>
                <a:latin typeface="Arial"/>
                <a:ea typeface="Arial"/>
                <a:cs typeface="Arial"/>
                <a:sym typeface="Arial"/>
              </a:rPr>
              <a:t>device MEMORY</a:t>
            </a:r>
            <a:endParaRPr/>
          </a:p>
        </p:txBody>
      </p:sp>
      <p:sp>
        <p:nvSpPr>
          <p:cNvPr id="746" name="Google Shape;746;p40"/>
          <p:cNvSpPr txBox="1"/>
          <p:nvPr/>
        </p:nvSpPr>
        <p:spPr>
          <a:xfrm>
            <a:off x="1652972" y="4913766"/>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A</a:t>
            </a:r>
            <a:endParaRPr/>
          </a:p>
        </p:txBody>
      </p:sp>
      <p:sp>
        <p:nvSpPr>
          <p:cNvPr id="747" name="Google Shape;747;p40"/>
          <p:cNvSpPr txBox="1"/>
          <p:nvPr/>
        </p:nvSpPr>
        <p:spPr>
          <a:xfrm>
            <a:off x="2755470" y="4913765"/>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B</a:t>
            </a:r>
            <a:endParaRPr/>
          </a:p>
        </p:txBody>
      </p:sp>
      <p:sp>
        <p:nvSpPr>
          <p:cNvPr id="748" name="Google Shape;748;p40"/>
          <p:cNvSpPr txBox="1"/>
          <p:nvPr/>
        </p:nvSpPr>
        <p:spPr>
          <a:xfrm>
            <a:off x="3861784" y="4913765"/>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C</a:t>
            </a:r>
            <a:endParaRPr/>
          </a:p>
        </p:txBody>
      </p:sp>
      <p:sp>
        <p:nvSpPr>
          <p:cNvPr id="749" name="Google Shape;749;p40"/>
          <p:cNvSpPr txBox="1"/>
          <p:nvPr/>
        </p:nvSpPr>
        <p:spPr>
          <a:xfrm>
            <a:off x="9220401" y="3094423"/>
            <a:ext cx="1409836" cy="84023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Allocate A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750" name="Google Shape;750;p40"/>
          <p:cNvSpPr/>
          <p:nvPr/>
        </p:nvSpPr>
        <p:spPr>
          <a:xfrm>
            <a:off x="5272384" y="4863130"/>
            <a:ext cx="1104406" cy="1104406"/>
          </a:xfrm>
          <a:prstGeom prst="rect">
            <a:avLst/>
          </a:prstGeom>
          <a:solidFill>
            <a:schemeClr val="lt2"/>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51" name="Google Shape;751;p40"/>
          <p:cNvSpPr/>
          <p:nvPr/>
        </p:nvSpPr>
        <p:spPr>
          <a:xfrm>
            <a:off x="3631798" y="2115768"/>
            <a:ext cx="1925325" cy="36073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52" name="Google Shape;752;p40"/>
          <p:cNvSpPr txBox="1"/>
          <p:nvPr/>
        </p:nvSpPr>
        <p:spPr>
          <a:xfrm>
            <a:off x="9231446" y="2969773"/>
            <a:ext cx="1385903"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Copy A from</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CPU to device</a:t>
            </a:r>
            <a:endParaRPr/>
          </a:p>
        </p:txBody>
      </p:sp>
      <p:sp>
        <p:nvSpPr>
          <p:cNvPr id="753" name="Google Shape;753;p40"/>
          <p:cNvSpPr txBox="1"/>
          <p:nvPr/>
        </p:nvSpPr>
        <p:spPr>
          <a:xfrm>
            <a:off x="5398829" y="4878007"/>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A</a:t>
            </a:r>
            <a:endParaRPr/>
          </a:p>
        </p:txBody>
      </p:sp>
      <p:sp>
        <p:nvSpPr>
          <p:cNvPr id="754" name="Google Shape;754;p40"/>
          <p:cNvSpPr txBox="1"/>
          <p:nvPr/>
        </p:nvSpPr>
        <p:spPr>
          <a:xfrm>
            <a:off x="9209466" y="3094423"/>
            <a:ext cx="1433529" cy="84023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Allocate B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755" name="Google Shape;755;p40"/>
          <p:cNvSpPr/>
          <p:nvPr/>
        </p:nvSpPr>
        <p:spPr>
          <a:xfrm>
            <a:off x="6376790" y="4863130"/>
            <a:ext cx="1104406" cy="1104406"/>
          </a:xfrm>
          <a:prstGeom prst="rect">
            <a:avLst/>
          </a:prstGeom>
          <a:solidFill>
            <a:schemeClr val="accent3"/>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56" name="Google Shape;756;p40"/>
          <p:cNvSpPr/>
          <p:nvPr/>
        </p:nvSpPr>
        <p:spPr>
          <a:xfrm>
            <a:off x="5654332" y="2134156"/>
            <a:ext cx="1026760" cy="36073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57" name="Google Shape;757;p40"/>
          <p:cNvSpPr txBox="1"/>
          <p:nvPr/>
        </p:nvSpPr>
        <p:spPr>
          <a:xfrm>
            <a:off x="9231447" y="2969773"/>
            <a:ext cx="1385903"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Copy B from</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CPU to device</a:t>
            </a:r>
            <a:endParaRPr/>
          </a:p>
        </p:txBody>
      </p:sp>
      <p:sp>
        <p:nvSpPr>
          <p:cNvPr id="758" name="Google Shape;758;p40"/>
          <p:cNvSpPr txBox="1"/>
          <p:nvPr/>
        </p:nvSpPr>
        <p:spPr>
          <a:xfrm>
            <a:off x="6503235" y="4900378"/>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B</a:t>
            </a:r>
            <a:endParaRPr/>
          </a:p>
        </p:txBody>
      </p:sp>
      <p:sp>
        <p:nvSpPr>
          <p:cNvPr id="759" name="Google Shape;759;p40"/>
          <p:cNvSpPr txBox="1"/>
          <p:nvPr/>
        </p:nvSpPr>
        <p:spPr>
          <a:xfrm>
            <a:off x="9203978" y="3094423"/>
            <a:ext cx="1445435" cy="84023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Allocate C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760" name="Google Shape;760;p40"/>
          <p:cNvSpPr/>
          <p:nvPr/>
        </p:nvSpPr>
        <p:spPr>
          <a:xfrm>
            <a:off x="7481196" y="4863130"/>
            <a:ext cx="1104406" cy="1104406"/>
          </a:xfrm>
          <a:prstGeom prst="rect">
            <a:avLst/>
          </a:prstGeom>
          <a:solidFill>
            <a:schemeClr val="accent4"/>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61" name="Google Shape;761;p40"/>
          <p:cNvSpPr/>
          <p:nvPr/>
        </p:nvSpPr>
        <p:spPr>
          <a:xfrm>
            <a:off x="6731850" y="2134156"/>
            <a:ext cx="2037429" cy="36073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62" name="Google Shape;762;p40"/>
          <p:cNvSpPr txBox="1"/>
          <p:nvPr/>
        </p:nvSpPr>
        <p:spPr>
          <a:xfrm>
            <a:off x="9083105" y="3094423"/>
            <a:ext cx="1707376" cy="84023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Execute loop on</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a:t>
            </a:r>
            <a:endParaRPr/>
          </a:p>
        </p:txBody>
      </p:sp>
      <p:sp>
        <p:nvSpPr>
          <p:cNvPr id="763" name="Google Shape;763;p40"/>
          <p:cNvSpPr/>
          <p:nvPr/>
        </p:nvSpPr>
        <p:spPr>
          <a:xfrm>
            <a:off x="667405" y="2712266"/>
            <a:ext cx="3927056" cy="11367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64" name="Google Shape;764;p40"/>
          <p:cNvSpPr txBox="1"/>
          <p:nvPr/>
        </p:nvSpPr>
        <p:spPr>
          <a:xfrm>
            <a:off x="7557455" y="4909522"/>
            <a:ext cx="110799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C’</a:t>
            </a:r>
            <a:endParaRPr/>
          </a:p>
        </p:txBody>
      </p:sp>
      <p:sp>
        <p:nvSpPr>
          <p:cNvPr id="765" name="Google Shape;765;p40"/>
          <p:cNvSpPr txBox="1"/>
          <p:nvPr/>
        </p:nvSpPr>
        <p:spPr>
          <a:xfrm>
            <a:off x="9236949" y="2969773"/>
            <a:ext cx="1373997"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Copy C from</a:t>
            </a:r>
            <a:br>
              <a:rPr b="0" i="0" lang="en-US" sz="1800" u="none" cap="none" strike="noStrike">
                <a:solidFill>
                  <a:schemeClr val="dk2"/>
                </a:solidFill>
                <a:latin typeface="Arial"/>
                <a:ea typeface="Arial"/>
                <a:cs typeface="Arial"/>
                <a:sym typeface="Arial"/>
              </a:rPr>
            </a:br>
            <a:r>
              <a:rPr b="0" i="0" lang="en-US" sz="1800" u="none" cap="none" strike="noStrike">
                <a:solidFill>
                  <a:schemeClr val="dk2"/>
                </a:solidFill>
                <a:latin typeface="Arial"/>
                <a:ea typeface="Arial"/>
                <a:cs typeface="Arial"/>
                <a:sym typeface="Arial"/>
              </a:rPr>
              <a:t>device to CPU</a:t>
            </a:r>
            <a:endParaRPr/>
          </a:p>
        </p:txBody>
      </p:sp>
      <p:sp>
        <p:nvSpPr>
          <p:cNvPr id="766" name="Google Shape;766;p40"/>
          <p:cNvSpPr txBox="1"/>
          <p:nvPr/>
        </p:nvSpPr>
        <p:spPr>
          <a:xfrm>
            <a:off x="3860849" y="4913765"/>
            <a:ext cx="110799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C’</a:t>
            </a:r>
            <a:endParaRPr/>
          </a:p>
        </p:txBody>
      </p:sp>
      <p:sp>
        <p:nvSpPr>
          <p:cNvPr id="767" name="Google Shape;767;p40"/>
          <p:cNvSpPr txBox="1"/>
          <p:nvPr/>
        </p:nvSpPr>
        <p:spPr>
          <a:xfrm>
            <a:off x="9000694" y="3094423"/>
            <a:ext cx="1885971" cy="84023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Deallocate C from</a:t>
            </a:r>
            <a:endParaRPr/>
          </a:p>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device</a:t>
            </a:r>
            <a:endParaRPr/>
          </a:p>
        </p:txBody>
      </p:sp>
      <p:sp>
        <p:nvSpPr>
          <p:cNvPr id="768" name="Google Shape;768;p40"/>
          <p:cNvSpPr/>
          <p:nvPr/>
        </p:nvSpPr>
        <p:spPr>
          <a:xfrm>
            <a:off x="3524475" y="4059302"/>
            <a:ext cx="2152281" cy="333534"/>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9"/>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750"/>
                                        </p:tgtEl>
                                        <p:attrNameLst>
                                          <p:attrName>style.visibility</p:attrName>
                                        </p:attrNameLst>
                                      </p:cBhvr>
                                      <p:to>
                                        <p:strVal val="visible"/>
                                      </p:to>
                                    </p:set>
                                    <p:animEffect filter="fade" transition="in">
                                      <p:cBhvr>
                                        <p:cTn dur="500"/>
                                        <p:tgtEl>
                                          <p:spTgt spid="750"/>
                                        </p:tgtEl>
                                      </p:cBhvr>
                                    </p:animEffect>
                                  </p:childTnLst>
                                </p:cTn>
                              </p:par>
                              <p:par>
                                <p:cTn fill="hold" nodeType="withEffect" presetClass="entr" presetID="1" presetSubtype="0">
                                  <p:stCondLst>
                                    <p:cond delay="0"/>
                                  </p:stCondLst>
                                  <p:childTnLst>
                                    <p:set>
                                      <p:cBhvr>
                                        <p:cTn dur="1" fill="hold">
                                          <p:stCondLst>
                                            <p:cond delay="0"/>
                                          </p:stCondLst>
                                        </p:cTn>
                                        <p:tgtEl>
                                          <p:spTgt spid="75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749"/>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752"/>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753"/>
                                        </p:tgtEl>
                                        <p:attrNameLst>
                                          <p:attrName>style.visibility</p:attrName>
                                        </p:attrNameLst>
                                      </p:cBhvr>
                                      <p:to>
                                        <p:strVal val="visible"/>
                                      </p:to>
                                    </p:set>
                                    <p:animEffect filter="fade" transition="in">
                                      <p:cBhvr>
                                        <p:cTn dur="500"/>
                                        <p:tgtEl>
                                          <p:spTgt spid="7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752"/>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751"/>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754"/>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755"/>
                                        </p:tgtEl>
                                        <p:attrNameLst>
                                          <p:attrName>style.visibility</p:attrName>
                                        </p:attrNameLst>
                                      </p:cBhvr>
                                      <p:to>
                                        <p:strVal val="visible"/>
                                      </p:to>
                                    </p:set>
                                    <p:animEffect filter="fade" transition="in">
                                      <p:cBhvr>
                                        <p:cTn dur="500"/>
                                        <p:tgtEl>
                                          <p:spTgt spid="755"/>
                                        </p:tgtEl>
                                      </p:cBhvr>
                                    </p:animEffect>
                                  </p:childTnLst>
                                </p:cTn>
                              </p:par>
                              <p:par>
                                <p:cTn fill="hold" nodeType="withEffect" presetClass="entr" presetID="1" presetSubtype="0">
                                  <p:stCondLst>
                                    <p:cond delay="0"/>
                                  </p:stCondLst>
                                  <p:childTnLst>
                                    <p:set>
                                      <p:cBhvr>
                                        <p:cTn dur="1" fill="hold">
                                          <p:stCondLst>
                                            <p:cond delay="0"/>
                                          </p:stCondLst>
                                        </p:cTn>
                                        <p:tgtEl>
                                          <p:spTgt spid="7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754"/>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757"/>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758"/>
                                        </p:tgtEl>
                                        <p:attrNameLst>
                                          <p:attrName>style.visibility</p:attrName>
                                        </p:attrNameLst>
                                      </p:cBhvr>
                                      <p:to>
                                        <p:strVal val="visible"/>
                                      </p:to>
                                    </p:set>
                                    <p:animEffect filter="fade" transition="in">
                                      <p:cBhvr>
                                        <p:cTn dur="500"/>
                                        <p:tgtEl>
                                          <p:spTgt spid="7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757"/>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756"/>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759"/>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760"/>
                                        </p:tgtEl>
                                        <p:attrNameLst>
                                          <p:attrName>style.visibility</p:attrName>
                                        </p:attrNameLst>
                                      </p:cBhvr>
                                      <p:to>
                                        <p:strVal val="visible"/>
                                      </p:to>
                                    </p:set>
                                    <p:animEffect filter="fade" transition="in">
                                      <p:cBhvr>
                                        <p:cTn dur="500"/>
                                        <p:tgtEl>
                                          <p:spTgt spid="760"/>
                                        </p:tgtEl>
                                      </p:cBhvr>
                                    </p:animEffect>
                                  </p:childTnLst>
                                </p:cTn>
                              </p:par>
                              <p:par>
                                <p:cTn fill="hold" nodeType="withEffect" presetClass="entr" presetID="1" presetSubtype="0">
                                  <p:stCondLst>
                                    <p:cond delay="0"/>
                                  </p:stCondLst>
                                  <p:childTnLst>
                                    <p:set>
                                      <p:cBhvr>
                                        <p:cTn dur="1" fill="hold">
                                          <p:stCondLst>
                                            <p:cond delay="0"/>
                                          </p:stCondLst>
                                        </p:cTn>
                                        <p:tgtEl>
                                          <p:spTgt spid="7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759"/>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761"/>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76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63"/>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764"/>
                                        </p:tgtEl>
                                        <p:attrNameLst>
                                          <p:attrName>style.visibility</p:attrName>
                                        </p:attrNameLst>
                                      </p:cBhvr>
                                      <p:to>
                                        <p:strVal val="visible"/>
                                      </p:to>
                                    </p:set>
                                    <p:animEffect filter="fade" transition="in">
                                      <p:cBhvr>
                                        <p:cTn dur="500"/>
                                        <p:tgtEl>
                                          <p:spTgt spid="7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762"/>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763"/>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7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65"/>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
                                          </p:stCondLst>
                                        </p:cTn>
                                        <p:tgtEl>
                                          <p:spTgt spid="748"/>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766"/>
                                        </p:tgtEl>
                                        <p:attrNameLst>
                                          <p:attrName>style.visibility</p:attrName>
                                        </p:attrNameLst>
                                      </p:cBhvr>
                                      <p:to>
                                        <p:strVal val="visible"/>
                                      </p:to>
                                    </p:set>
                                    <p:animEffect filter="fade" transition="in">
                                      <p:cBhvr>
                                        <p:cTn dur="500"/>
                                        <p:tgtEl>
                                          <p:spTgt spid="7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765"/>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767"/>
                                        </p:tgtEl>
                                        <p:attrNameLst>
                                          <p:attrName>style.visibility</p:attrName>
                                        </p:attrNameLst>
                                      </p:cBhvr>
                                      <p:to>
                                        <p:strVal val="visible"/>
                                      </p:to>
                                    </p:set>
                                  </p:childTnLst>
                                </p:cTn>
                              </p:par>
                              <p:par>
                                <p:cTn fill="hold" nodeType="withEffect" presetClass="exit" presetID="10" presetSubtype="0">
                                  <p:stCondLst>
                                    <p:cond delay="0"/>
                                  </p:stCondLst>
                                  <p:childTnLst>
                                    <p:animEffect filter="fade" transition="out">
                                      <p:cBhvr>
                                        <p:cTn dur="500"/>
                                        <p:tgtEl>
                                          <p:spTgt spid="764"/>
                                        </p:tgtEl>
                                      </p:cBhvr>
                                    </p:animEffect>
                                    <p:set>
                                      <p:cBhvr>
                                        <p:cTn dur="1" fill="hold">
                                          <p:stCondLst>
                                            <p:cond delay="500"/>
                                          </p:stCondLst>
                                        </p:cTn>
                                        <p:tgtEl>
                                          <p:spTgt spid="76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760"/>
                                        </p:tgtEl>
                                      </p:cBhvr>
                                    </p:animEffect>
                                    <p:set>
                                      <p:cBhvr>
                                        <p:cTn dur="1" fill="hold">
                                          <p:stCondLst>
                                            <p:cond delay="500"/>
                                          </p:stCondLst>
                                        </p:cTn>
                                        <p:tgtEl>
                                          <p:spTgt spid="76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767"/>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76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41"/>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UNSTRUCTURED DATA DIRECTIVES</a:t>
            </a:r>
            <a:endParaRPr/>
          </a:p>
        </p:txBody>
      </p:sp>
      <p:sp>
        <p:nvSpPr>
          <p:cNvPr id="775" name="Google Shape;775;p41"/>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Basic Example – proper memory deallocation</a:t>
            </a:r>
            <a:endParaRPr/>
          </a:p>
        </p:txBody>
      </p:sp>
      <p:sp>
        <p:nvSpPr>
          <p:cNvPr id="776" name="Google Shape;776;p41"/>
          <p:cNvSpPr txBox="1"/>
          <p:nvPr/>
        </p:nvSpPr>
        <p:spPr>
          <a:xfrm>
            <a:off x="419642" y="2113228"/>
            <a:ext cx="8481936" cy="2308324"/>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000" u="none" cap="none" strike="noStrike">
                <a:solidFill>
                  <a:srgbClr val="8E4000"/>
                </a:solidFill>
                <a:latin typeface="Consolas"/>
                <a:ea typeface="Consolas"/>
                <a:cs typeface="Consolas"/>
                <a:sym typeface="Consolas"/>
              </a:rPr>
              <a:t>#pragma acc enter data copyin(a[0:N],b[0:N]) create(c[0:N])</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rgbClr val="8E4000"/>
                </a:solidFill>
                <a:latin typeface="Consolas"/>
                <a:ea typeface="Consolas"/>
                <a:cs typeface="Consolas"/>
                <a:sym typeface="Consolas"/>
              </a:rPr>
              <a:t>	#pragma acc parallel loop</a:t>
            </a:r>
            <a:endParaRPr b="0" i="0" sz="20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for</a:t>
            </a:r>
            <a:r>
              <a:rPr b="0" i="0" lang="en-US" sz="2000" u="none" cap="none" strike="noStrike">
                <a:solidFill>
                  <a:schemeClr val="dk2"/>
                </a:solidFill>
                <a:latin typeface="Consolas"/>
                <a:ea typeface="Consolas"/>
                <a:cs typeface="Consolas"/>
                <a:sym typeface="Consolas"/>
              </a:rPr>
              <a:t>(</a:t>
            </a:r>
            <a:r>
              <a:rPr b="0" i="0" lang="en-US" sz="2000" u="none" cap="none" strike="noStrike">
                <a:solidFill>
                  <a:srgbClr val="A64CFF"/>
                </a:solidFill>
                <a:latin typeface="Consolas"/>
                <a:ea typeface="Consolas"/>
                <a:cs typeface="Consolas"/>
                <a:sym typeface="Consolas"/>
              </a:rPr>
              <a:t>int</a:t>
            </a:r>
            <a:r>
              <a:rPr b="0" i="0" lang="en-US" sz="2000" u="none" cap="none" strike="noStrike">
                <a:solidFill>
                  <a:schemeClr val="dk2"/>
                </a:solidFill>
                <a:latin typeface="Consolas"/>
                <a:ea typeface="Consolas"/>
                <a:cs typeface="Consolas"/>
                <a:sym typeface="Consolas"/>
              </a:rPr>
              <a:t> i = </a:t>
            </a:r>
            <a:r>
              <a:rPr b="0" i="0" lang="en-US" sz="2000" u="none" cap="none" strike="noStrike">
                <a:solidFill>
                  <a:srgbClr val="FF8738"/>
                </a:solidFill>
                <a:latin typeface="Consolas"/>
                <a:ea typeface="Consolas"/>
                <a:cs typeface="Consolas"/>
                <a:sym typeface="Consolas"/>
              </a:rPr>
              <a:t>0</a:t>
            </a:r>
            <a:r>
              <a:rPr b="0" i="0" lang="en-US" sz="2000" u="none" cap="none" strike="noStrike">
                <a:solidFill>
                  <a:schemeClr val="dk2"/>
                </a:solidFill>
                <a:latin typeface="Consolas"/>
                <a:ea typeface="Consolas"/>
                <a:cs typeface="Consolas"/>
                <a:sym typeface="Consolas"/>
              </a:rPr>
              <a:t>; i &lt; N; i</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 = a[i] </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rgbClr val="8E4000"/>
                </a:solidFill>
                <a:latin typeface="Consolas"/>
                <a:ea typeface="Consolas"/>
                <a:cs typeface="Consolas"/>
                <a:sym typeface="Consolas"/>
              </a:rPr>
              <a:t>#pragma acc exit data copyout(c[0:N]) delete(a,b)</a:t>
            </a:r>
            <a:endParaRPr b="0" i="0" sz="2000" u="none" cap="none" strike="noStrike">
              <a:solidFill>
                <a:schemeClr val="dk2"/>
              </a:solidFill>
              <a:latin typeface="Consolas"/>
              <a:ea typeface="Consolas"/>
              <a:cs typeface="Consolas"/>
              <a:sym typeface="Consolas"/>
            </a:endParaRPr>
          </a:p>
        </p:txBody>
      </p:sp>
      <p:sp>
        <p:nvSpPr>
          <p:cNvPr id="777" name="Google Shape;777;p41"/>
          <p:cNvSpPr/>
          <p:nvPr/>
        </p:nvSpPr>
        <p:spPr>
          <a:xfrm>
            <a:off x="9000959" y="2251727"/>
            <a:ext cx="1885373" cy="2031325"/>
          </a:xfrm>
          <a:prstGeom prst="rect">
            <a:avLst/>
          </a:prstGeom>
          <a:noFill/>
          <a:ln cap="flat" cmpd="sng" w="571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78" name="Google Shape;778;p41"/>
          <p:cNvSpPr/>
          <p:nvPr/>
        </p:nvSpPr>
        <p:spPr>
          <a:xfrm>
            <a:off x="9000959" y="2251727"/>
            <a:ext cx="1885373" cy="586476"/>
          </a:xfrm>
          <a:prstGeom prst="rect">
            <a:avLst/>
          </a:prstGeom>
          <a:solidFill>
            <a:schemeClr val="lt2"/>
          </a:solidFill>
          <a:ln cap="flat" cmpd="sng" w="571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Action</a:t>
            </a:r>
            <a:endParaRPr/>
          </a:p>
        </p:txBody>
      </p:sp>
      <p:sp>
        <p:nvSpPr>
          <p:cNvPr id="779" name="Google Shape;779;p41"/>
          <p:cNvSpPr/>
          <p:nvPr/>
        </p:nvSpPr>
        <p:spPr>
          <a:xfrm>
            <a:off x="1526527" y="4858228"/>
            <a:ext cx="1104406" cy="1104406"/>
          </a:xfrm>
          <a:prstGeom prst="rect">
            <a:avLst/>
          </a:prstGeom>
          <a:solidFill>
            <a:schemeClr val="lt2"/>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7200" u="none" cap="none" strike="noStrike">
              <a:solidFill>
                <a:schemeClr val="lt1"/>
              </a:solidFill>
              <a:latin typeface="Arial"/>
              <a:ea typeface="Arial"/>
              <a:cs typeface="Arial"/>
              <a:sym typeface="Arial"/>
            </a:endParaRPr>
          </a:p>
        </p:txBody>
      </p:sp>
      <p:sp>
        <p:nvSpPr>
          <p:cNvPr id="780" name="Google Shape;780;p41"/>
          <p:cNvSpPr/>
          <p:nvPr/>
        </p:nvSpPr>
        <p:spPr>
          <a:xfrm>
            <a:off x="2630933" y="4858228"/>
            <a:ext cx="1104406" cy="1104406"/>
          </a:xfrm>
          <a:prstGeom prst="rect">
            <a:avLst/>
          </a:prstGeom>
          <a:solidFill>
            <a:schemeClr val="accent3"/>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81" name="Google Shape;781;p41"/>
          <p:cNvSpPr/>
          <p:nvPr/>
        </p:nvSpPr>
        <p:spPr>
          <a:xfrm>
            <a:off x="3735339" y="4858228"/>
            <a:ext cx="1104406" cy="1104406"/>
          </a:xfrm>
          <a:prstGeom prst="rect">
            <a:avLst/>
          </a:prstGeom>
          <a:solidFill>
            <a:schemeClr val="accent4"/>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82" name="Google Shape;782;p41"/>
          <p:cNvSpPr txBox="1"/>
          <p:nvPr/>
        </p:nvSpPr>
        <p:spPr>
          <a:xfrm>
            <a:off x="2036123" y="4433496"/>
            <a:ext cx="2294026" cy="4247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400" u="none" cap="none" strike="noStrike">
                <a:solidFill>
                  <a:schemeClr val="dk2"/>
                </a:solidFill>
                <a:latin typeface="Arial"/>
                <a:ea typeface="Arial"/>
                <a:cs typeface="Arial"/>
                <a:sym typeface="Arial"/>
              </a:rPr>
              <a:t>CPU MEMORY</a:t>
            </a:r>
            <a:endParaRPr/>
          </a:p>
        </p:txBody>
      </p:sp>
      <p:sp>
        <p:nvSpPr>
          <p:cNvPr id="783" name="Google Shape;783;p41"/>
          <p:cNvSpPr txBox="1"/>
          <p:nvPr/>
        </p:nvSpPr>
        <p:spPr>
          <a:xfrm>
            <a:off x="1652972" y="4913766"/>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A</a:t>
            </a:r>
            <a:endParaRPr/>
          </a:p>
        </p:txBody>
      </p:sp>
      <p:sp>
        <p:nvSpPr>
          <p:cNvPr id="784" name="Google Shape;784;p41"/>
          <p:cNvSpPr txBox="1"/>
          <p:nvPr/>
        </p:nvSpPr>
        <p:spPr>
          <a:xfrm>
            <a:off x="2755470" y="4913765"/>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B</a:t>
            </a:r>
            <a:endParaRPr/>
          </a:p>
        </p:txBody>
      </p:sp>
      <p:sp>
        <p:nvSpPr>
          <p:cNvPr id="785" name="Google Shape;785;p41"/>
          <p:cNvSpPr txBox="1"/>
          <p:nvPr/>
        </p:nvSpPr>
        <p:spPr>
          <a:xfrm>
            <a:off x="3861784" y="4913765"/>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C</a:t>
            </a:r>
            <a:endParaRPr/>
          </a:p>
        </p:txBody>
      </p:sp>
      <p:sp>
        <p:nvSpPr>
          <p:cNvPr id="786" name="Google Shape;786;p41"/>
          <p:cNvSpPr/>
          <p:nvPr/>
        </p:nvSpPr>
        <p:spPr>
          <a:xfrm>
            <a:off x="5272384" y="4863130"/>
            <a:ext cx="1104406" cy="1104406"/>
          </a:xfrm>
          <a:prstGeom prst="rect">
            <a:avLst/>
          </a:prstGeom>
          <a:solidFill>
            <a:schemeClr val="lt2"/>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87" name="Google Shape;787;p41"/>
          <p:cNvSpPr txBox="1"/>
          <p:nvPr/>
        </p:nvSpPr>
        <p:spPr>
          <a:xfrm>
            <a:off x="5398829" y="4878007"/>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A</a:t>
            </a:r>
            <a:endParaRPr/>
          </a:p>
        </p:txBody>
      </p:sp>
      <p:sp>
        <p:nvSpPr>
          <p:cNvPr id="788" name="Google Shape;788;p41"/>
          <p:cNvSpPr/>
          <p:nvPr/>
        </p:nvSpPr>
        <p:spPr>
          <a:xfrm>
            <a:off x="6376790" y="4863130"/>
            <a:ext cx="1104406" cy="1104406"/>
          </a:xfrm>
          <a:prstGeom prst="rect">
            <a:avLst/>
          </a:prstGeom>
          <a:solidFill>
            <a:schemeClr val="accent3"/>
          </a:solidFill>
          <a:ln cap="flat" cmpd="sng" w="5715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89" name="Google Shape;789;p41"/>
          <p:cNvSpPr txBox="1"/>
          <p:nvPr/>
        </p:nvSpPr>
        <p:spPr>
          <a:xfrm>
            <a:off x="6503235" y="4900378"/>
            <a:ext cx="85151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B</a:t>
            </a:r>
            <a:endParaRPr/>
          </a:p>
        </p:txBody>
      </p:sp>
      <p:sp>
        <p:nvSpPr>
          <p:cNvPr id="790" name="Google Shape;790;p41"/>
          <p:cNvSpPr txBox="1"/>
          <p:nvPr/>
        </p:nvSpPr>
        <p:spPr>
          <a:xfrm>
            <a:off x="3860849" y="4913765"/>
            <a:ext cx="1107996"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7200" u="none" cap="none" strike="noStrike">
                <a:solidFill>
                  <a:schemeClr val="lt1"/>
                </a:solidFill>
                <a:latin typeface="Arial"/>
                <a:ea typeface="Arial"/>
                <a:cs typeface="Arial"/>
                <a:sym typeface="Arial"/>
              </a:rPr>
              <a:t>C’</a:t>
            </a:r>
            <a:endParaRPr/>
          </a:p>
        </p:txBody>
      </p:sp>
      <p:sp>
        <p:nvSpPr>
          <p:cNvPr id="791" name="Google Shape;791;p41"/>
          <p:cNvSpPr txBox="1"/>
          <p:nvPr/>
        </p:nvSpPr>
        <p:spPr>
          <a:xfrm>
            <a:off x="5628093" y="4438398"/>
            <a:ext cx="2601801" cy="4247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2400" u="none" cap="none" strike="noStrike">
                <a:solidFill>
                  <a:schemeClr val="dk2"/>
                </a:solidFill>
                <a:latin typeface="Arial"/>
                <a:ea typeface="Arial"/>
                <a:cs typeface="Arial"/>
                <a:sym typeface="Arial"/>
              </a:rPr>
              <a:t>device MEMORY</a:t>
            </a:r>
            <a:endParaRPr/>
          </a:p>
        </p:txBody>
      </p:sp>
      <p:sp>
        <p:nvSpPr>
          <p:cNvPr id="792" name="Google Shape;792;p41"/>
          <p:cNvSpPr txBox="1"/>
          <p:nvPr/>
        </p:nvSpPr>
        <p:spPr>
          <a:xfrm>
            <a:off x="9000694" y="3094423"/>
            <a:ext cx="1885971" cy="84023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Deallocate A from</a:t>
            </a:r>
            <a:endParaRPr/>
          </a:p>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device</a:t>
            </a:r>
            <a:endParaRPr/>
          </a:p>
        </p:txBody>
      </p:sp>
      <p:sp>
        <p:nvSpPr>
          <p:cNvPr id="793" name="Google Shape;793;p41"/>
          <p:cNvSpPr txBox="1"/>
          <p:nvPr/>
        </p:nvSpPr>
        <p:spPr>
          <a:xfrm>
            <a:off x="9000361" y="3094423"/>
            <a:ext cx="1885971" cy="84023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Deallocate B from</a:t>
            </a:r>
            <a:endParaRPr/>
          </a:p>
          <a:p>
            <a:pPr indent="0" lvl="0" marL="0" marR="0" rtl="0" algn="ctr">
              <a:lnSpc>
                <a:spcPct val="90000"/>
              </a:lnSpc>
              <a:spcBef>
                <a:spcPts val="0"/>
              </a:spcBef>
              <a:spcAft>
                <a:spcPts val="0"/>
              </a:spcAft>
              <a:buNone/>
            </a:pPr>
            <a:r>
              <a:rPr b="0" i="0" lang="en-US" sz="1800" u="none" cap="none" strike="noStrike">
                <a:solidFill>
                  <a:schemeClr val="dk2"/>
                </a:solidFill>
                <a:latin typeface="Arial"/>
                <a:ea typeface="Arial"/>
                <a:cs typeface="Arial"/>
                <a:sym typeface="Arial"/>
              </a:rPr>
              <a:t>device</a:t>
            </a:r>
            <a:endParaRPr/>
          </a:p>
        </p:txBody>
      </p:sp>
      <p:sp>
        <p:nvSpPr>
          <p:cNvPr id="794" name="Google Shape;794;p41"/>
          <p:cNvSpPr/>
          <p:nvPr/>
        </p:nvSpPr>
        <p:spPr>
          <a:xfrm>
            <a:off x="5783331" y="4043235"/>
            <a:ext cx="1571420" cy="348748"/>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94"/>
                                        </p:tgtEl>
                                        <p:attrNameLst>
                                          <p:attrName>style.visibility</p:attrName>
                                        </p:attrNameLst>
                                      </p:cBhvr>
                                      <p:to>
                                        <p:strVal val="visible"/>
                                      </p:to>
                                    </p:set>
                                  </p:childTnLst>
                                </p:cTn>
                              </p:par>
                              <p:par>
                                <p:cTn fill="hold" nodeType="withEffect" presetClass="exit" presetID="10" presetSubtype="0">
                                  <p:stCondLst>
                                    <p:cond delay="500"/>
                                  </p:stCondLst>
                                  <p:childTnLst>
                                    <p:animEffect filter="fade" transition="out">
                                      <p:cBhvr>
                                        <p:cTn dur="500"/>
                                        <p:tgtEl>
                                          <p:spTgt spid="786"/>
                                        </p:tgtEl>
                                      </p:cBhvr>
                                    </p:animEffect>
                                    <p:set>
                                      <p:cBhvr>
                                        <p:cTn dur="1" fill="hold">
                                          <p:stCondLst>
                                            <p:cond delay="500"/>
                                          </p:stCondLst>
                                        </p:cTn>
                                        <p:tgtEl>
                                          <p:spTgt spid="786"/>
                                        </p:tgtEl>
                                        <p:attrNameLst>
                                          <p:attrName>style.visibility</p:attrName>
                                        </p:attrNameLst>
                                      </p:cBhvr>
                                      <p:to>
                                        <p:strVal val="hidden"/>
                                      </p:to>
                                    </p:set>
                                  </p:childTnLst>
                                </p:cTn>
                              </p:par>
                              <p:par>
                                <p:cTn fill="hold" nodeType="withEffect" presetClass="exit" presetID="10" presetSubtype="0">
                                  <p:stCondLst>
                                    <p:cond delay="500"/>
                                  </p:stCondLst>
                                  <p:childTnLst>
                                    <p:animEffect filter="fade" transition="out">
                                      <p:cBhvr>
                                        <p:cTn dur="500"/>
                                        <p:tgtEl>
                                          <p:spTgt spid="787"/>
                                        </p:tgtEl>
                                      </p:cBhvr>
                                    </p:animEffect>
                                    <p:set>
                                      <p:cBhvr>
                                        <p:cTn dur="1" fill="hold">
                                          <p:stCondLst>
                                            <p:cond delay="500"/>
                                          </p:stCondLst>
                                        </p:cTn>
                                        <p:tgtEl>
                                          <p:spTgt spid="78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792"/>
                                        </p:tgtEl>
                                      </p:cBhvr>
                                    </p:animEffect>
                                    <p:set>
                                      <p:cBhvr>
                                        <p:cTn dur="1" fill="hold">
                                          <p:stCondLst>
                                            <p:cond delay="500"/>
                                          </p:stCondLst>
                                        </p:cTn>
                                        <p:tgtEl>
                                          <p:spTgt spid="792"/>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 presetSubtype="0">
                                  <p:stCondLst>
                                    <p:cond delay="0"/>
                                  </p:stCondLst>
                                  <p:childTnLst>
                                    <p:set>
                                      <p:cBhvr>
                                        <p:cTn dur="1" fill="hold">
                                          <p:stCondLst>
                                            <p:cond delay="0"/>
                                          </p:stCondLst>
                                        </p:cTn>
                                        <p:tgtEl>
                                          <p:spTgt spid="793"/>
                                        </p:tgtEl>
                                        <p:attrNameLst>
                                          <p:attrName>style.visibility</p:attrName>
                                        </p:attrNameLst>
                                      </p:cBhvr>
                                      <p:to>
                                        <p:strVal val="visible"/>
                                      </p:to>
                                    </p:set>
                                  </p:childTnLst>
                                </p:cTn>
                              </p:par>
                            </p:childTnLst>
                          </p:cTn>
                        </p:par>
                        <p:par>
                          <p:cTn fill="hold">
                            <p:stCondLst>
                              <p:cond delay="501"/>
                            </p:stCondLst>
                            <p:childTnLst>
                              <p:par>
                                <p:cTn fill="hold" nodeType="afterEffect" presetClass="exit" presetID="10" presetSubtype="0">
                                  <p:stCondLst>
                                    <p:cond delay="500"/>
                                  </p:stCondLst>
                                  <p:childTnLst>
                                    <p:animEffect filter="fade" transition="out">
                                      <p:cBhvr>
                                        <p:cTn dur="500"/>
                                        <p:tgtEl>
                                          <p:spTgt spid="788"/>
                                        </p:tgtEl>
                                      </p:cBhvr>
                                    </p:animEffect>
                                    <p:set>
                                      <p:cBhvr>
                                        <p:cTn dur="1" fill="hold">
                                          <p:stCondLst>
                                            <p:cond delay="500"/>
                                          </p:stCondLst>
                                        </p:cTn>
                                        <p:tgtEl>
                                          <p:spTgt spid="788"/>
                                        </p:tgtEl>
                                        <p:attrNameLst>
                                          <p:attrName>style.visibility</p:attrName>
                                        </p:attrNameLst>
                                      </p:cBhvr>
                                      <p:to>
                                        <p:strVal val="hidden"/>
                                      </p:to>
                                    </p:set>
                                  </p:childTnLst>
                                </p:cTn>
                              </p:par>
                              <p:par>
                                <p:cTn fill="hold" nodeType="withEffect" presetClass="exit" presetID="10" presetSubtype="0">
                                  <p:stCondLst>
                                    <p:cond delay="500"/>
                                  </p:stCondLst>
                                  <p:childTnLst>
                                    <p:animEffect filter="fade" transition="out">
                                      <p:cBhvr>
                                        <p:cTn dur="500"/>
                                        <p:tgtEl>
                                          <p:spTgt spid="789"/>
                                        </p:tgtEl>
                                      </p:cBhvr>
                                    </p:animEffect>
                                    <p:set>
                                      <p:cBhvr>
                                        <p:cTn dur="1" fill="hold">
                                          <p:stCondLst>
                                            <p:cond delay="500"/>
                                          </p:stCondLst>
                                        </p:cTn>
                                        <p:tgtEl>
                                          <p:spTgt spid="78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p42"/>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UNSTRUCTURED VS STRUCTURED</a:t>
            </a:r>
            <a:endParaRPr/>
          </a:p>
        </p:txBody>
      </p:sp>
      <p:sp>
        <p:nvSpPr>
          <p:cNvPr id="801" name="Google Shape;801;p42"/>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With a simple code</a:t>
            </a:r>
            <a:endParaRPr/>
          </a:p>
        </p:txBody>
      </p:sp>
      <p:sp>
        <p:nvSpPr>
          <p:cNvPr id="802" name="Google Shape;802;p42"/>
          <p:cNvSpPr txBox="1"/>
          <p:nvPr/>
        </p:nvSpPr>
        <p:spPr>
          <a:xfrm>
            <a:off x="419641" y="3656666"/>
            <a:ext cx="5055105" cy="2031325"/>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#pragma acc enter data copyin(a[0:N],b[0:N]) \ 	create(c[0:N])</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	#pragma acc parallel loop</a:t>
            </a:r>
            <a:endParaRPr b="0" i="0" sz="14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3051FF"/>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i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i &lt; N; i</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c[i] = a[i] </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#pragma acc exit data copyout(c[0:N]) \ 	delete(a,b)</a:t>
            </a:r>
            <a:endParaRPr b="0" i="0" sz="1400" u="none" cap="none" strike="noStrike">
              <a:solidFill>
                <a:schemeClr val="dk2"/>
              </a:solidFill>
              <a:latin typeface="Consolas"/>
              <a:ea typeface="Consolas"/>
              <a:cs typeface="Consolas"/>
              <a:sym typeface="Consolas"/>
            </a:endParaRPr>
          </a:p>
        </p:txBody>
      </p:sp>
      <p:sp>
        <p:nvSpPr>
          <p:cNvPr id="803" name="Google Shape;803;p42"/>
          <p:cNvSpPr txBox="1"/>
          <p:nvPr/>
        </p:nvSpPr>
        <p:spPr>
          <a:xfrm>
            <a:off x="5609758" y="3656665"/>
            <a:ext cx="5100376" cy="2031325"/>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#pragma acc data copyin(a[0:N],b[0:N]) \ 	copyout(c[0:N])</a:t>
            </a:r>
            <a:endParaRPr b="0" i="0" sz="14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#pragma acc parallel loop</a:t>
            </a:r>
            <a:endParaRPr b="0" i="0" sz="1400" u="none" cap="none" strike="noStrike">
              <a:solidFill>
                <a:srgbClr val="C00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3051FF"/>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i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i &lt; N; i</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c[i] = a[i] </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 b[i];</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p:txBody>
      </p:sp>
      <p:sp>
        <p:nvSpPr>
          <p:cNvPr id="804" name="Google Shape;804;p42"/>
          <p:cNvSpPr/>
          <p:nvPr/>
        </p:nvSpPr>
        <p:spPr>
          <a:xfrm>
            <a:off x="419641" y="1819326"/>
            <a:ext cx="1618165" cy="358920"/>
          </a:xfrm>
          <a:prstGeom prst="snip2SameRect">
            <a:avLst>
              <a:gd fmla="val 16667" name="adj1"/>
              <a:gd fmla="val 0" name="adj2"/>
            </a:avLst>
          </a:prstGeom>
          <a:solidFill>
            <a:srgbClr val="0080A7"/>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Unstructured</a:t>
            </a:r>
            <a:endParaRPr/>
          </a:p>
        </p:txBody>
      </p:sp>
      <p:sp>
        <p:nvSpPr>
          <p:cNvPr id="805" name="Google Shape;805;p42"/>
          <p:cNvSpPr/>
          <p:nvPr/>
        </p:nvSpPr>
        <p:spPr>
          <a:xfrm>
            <a:off x="5604685" y="1827337"/>
            <a:ext cx="1618165" cy="358920"/>
          </a:xfrm>
          <a:prstGeom prst="snip2SameRect">
            <a:avLst>
              <a:gd fmla="val 16667" name="adj1"/>
              <a:gd fmla="val 0" name="adj2"/>
            </a:avLst>
          </a:prstGeom>
          <a:solidFill>
            <a:srgbClr val="0080A7"/>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Structured</a:t>
            </a:r>
            <a:endParaRPr/>
          </a:p>
        </p:txBody>
      </p:sp>
      <p:sp>
        <p:nvSpPr>
          <p:cNvPr id="806" name="Google Shape;806;p42"/>
          <p:cNvSpPr txBox="1"/>
          <p:nvPr>
            <p:ph idx="1" type="body"/>
          </p:nvPr>
        </p:nvSpPr>
        <p:spPr>
          <a:xfrm>
            <a:off x="482074" y="2251727"/>
            <a:ext cx="5060178" cy="1534499"/>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Can have multiple starting/ending points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Can branch across multiple functions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Memory exists until explicitly deallocated</a:t>
            </a:r>
            <a:endParaRPr b="0" i="0" sz="2000" u="none" cap="none" strike="noStrike">
              <a:solidFill>
                <a:schemeClr val="dk2"/>
              </a:solidFill>
              <a:latin typeface="Arial"/>
              <a:ea typeface="Arial"/>
              <a:cs typeface="Arial"/>
              <a:sym typeface="Arial"/>
            </a:endParaRPr>
          </a:p>
        </p:txBody>
      </p:sp>
      <p:sp>
        <p:nvSpPr>
          <p:cNvPr id="807" name="Google Shape;807;p42"/>
          <p:cNvSpPr txBox="1"/>
          <p:nvPr/>
        </p:nvSpPr>
        <p:spPr>
          <a:xfrm>
            <a:off x="5672191" y="2263419"/>
            <a:ext cx="5383754" cy="1534499"/>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Must have explicit start/end points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Must be within a single function</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Memory only exists within the data region</a:t>
            </a:r>
            <a:endParaRPr/>
          </a:p>
        </p:txBody>
      </p:sp>
      <p:sp>
        <p:nvSpPr>
          <p:cNvPr id="808" name="Google Shape;808;p42"/>
          <p:cNvSpPr/>
          <p:nvPr/>
        </p:nvSpPr>
        <p:spPr>
          <a:xfrm>
            <a:off x="419641" y="2186258"/>
            <a:ext cx="5055105" cy="3501731"/>
          </a:xfrm>
          <a:prstGeom prst="rect">
            <a:avLst/>
          </a:prstGeom>
          <a:no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09" name="Google Shape;809;p42"/>
          <p:cNvSpPr/>
          <p:nvPr/>
        </p:nvSpPr>
        <p:spPr>
          <a:xfrm>
            <a:off x="5604685" y="2186258"/>
            <a:ext cx="5105449" cy="3501731"/>
          </a:xfrm>
          <a:prstGeom prst="rect">
            <a:avLst/>
          </a:prstGeom>
          <a:no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06">
                                            <p:txEl>
                                              <p:pRg end="0" st="0"/>
                                            </p:txEl>
                                          </p:spTgt>
                                        </p:tgtEl>
                                        <p:attrNameLst>
                                          <p:attrName>style.visibility</p:attrName>
                                        </p:attrNameLst>
                                      </p:cBhvr>
                                      <p:to>
                                        <p:strVal val="visible"/>
                                      </p:to>
                                    </p:set>
                                    <p:animEffect filter="fade" transition="in">
                                      <p:cBhvr>
                                        <p:cTn dur="500"/>
                                        <p:tgtEl>
                                          <p:spTgt spid="806">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806">
                                            <p:txEl>
                                              <p:pRg end="1" st="1"/>
                                            </p:txEl>
                                          </p:spTgt>
                                        </p:tgtEl>
                                        <p:attrNameLst>
                                          <p:attrName>style.visibility</p:attrName>
                                        </p:attrNameLst>
                                      </p:cBhvr>
                                      <p:to>
                                        <p:strVal val="visible"/>
                                      </p:to>
                                    </p:set>
                                    <p:animEffect filter="fade" transition="in">
                                      <p:cBhvr>
                                        <p:cTn dur="500"/>
                                        <p:tgtEl>
                                          <p:spTgt spid="806">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806">
                                            <p:txEl>
                                              <p:pRg end="2" st="2"/>
                                            </p:txEl>
                                          </p:spTgt>
                                        </p:tgtEl>
                                        <p:attrNameLst>
                                          <p:attrName>style.visibility</p:attrName>
                                        </p:attrNameLst>
                                      </p:cBhvr>
                                      <p:to>
                                        <p:strVal val="visible"/>
                                      </p:to>
                                    </p:set>
                                    <p:animEffect filter="fade" transition="in">
                                      <p:cBhvr>
                                        <p:cTn dur="500"/>
                                        <p:tgtEl>
                                          <p:spTgt spid="806">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807">
                                            <p:txEl>
                                              <p:pRg end="0" st="0"/>
                                            </p:txEl>
                                          </p:spTgt>
                                        </p:tgtEl>
                                        <p:attrNameLst>
                                          <p:attrName>style.visibility</p:attrName>
                                        </p:attrNameLst>
                                      </p:cBhvr>
                                      <p:to>
                                        <p:strVal val="visible"/>
                                      </p:to>
                                    </p:set>
                                    <p:animEffect filter="fade" transition="in">
                                      <p:cBhvr>
                                        <p:cTn dur="500"/>
                                        <p:tgtEl>
                                          <p:spTgt spid="807">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807">
                                            <p:txEl>
                                              <p:pRg end="1" st="1"/>
                                            </p:txEl>
                                          </p:spTgt>
                                        </p:tgtEl>
                                        <p:attrNameLst>
                                          <p:attrName>style.visibility</p:attrName>
                                        </p:attrNameLst>
                                      </p:cBhvr>
                                      <p:to>
                                        <p:strVal val="visible"/>
                                      </p:to>
                                    </p:set>
                                    <p:animEffect filter="fade" transition="in">
                                      <p:cBhvr>
                                        <p:cTn dur="500"/>
                                        <p:tgtEl>
                                          <p:spTgt spid="807">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807">
                                            <p:txEl>
                                              <p:pRg end="2" st="2"/>
                                            </p:txEl>
                                          </p:spTgt>
                                        </p:tgtEl>
                                        <p:attrNameLst>
                                          <p:attrName>style.visibility</p:attrName>
                                        </p:attrNameLst>
                                      </p:cBhvr>
                                      <p:to>
                                        <p:strVal val="visible"/>
                                      </p:to>
                                    </p:set>
                                    <p:animEffect filter="fade" transition="in">
                                      <p:cBhvr>
                                        <p:cTn dur="500"/>
                                        <p:tgtEl>
                                          <p:spTgt spid="80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4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UNSTRUCTURED DATA DIRECTIVES</a:t>
            </a:r>
            <a:endParaRPr/>
          </a:p>
        </p:txBody>
      </p:sp>
      <p:sp>
        <p:nvSpPr>
          <p:cNvPr id="816" name="Google Shape;816;p43"/>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Branching across multiple functions</a:t>
            </a:r>
            <a:endParaRPr/>
          </a:p>
        </p:txBody>
      </p:sp>
      <p:sp>
        <p:nvSpPr>
          <p:cNvPr id="817" name="Google Shape;817;p43"/>
          <p:cNvSpPr txBox="1"/>
          <p:nvPr/>
        </p:nvSpPr>
        <p:spPr>
          <a:xfrm>
            <a:off x="419641" y="1616543"/>
            <a:ext cx="4830539" cy="397031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allocate_array(int N){</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int* ptr = (</a:t>
            </a:r>
            <a:r>
              <a:rPr b="0" i="0" lang="en-US" sz="1400" u="none" cap="none" strike="noStrike">
                <a:solidFill>
                  <a:srgbClr val="A64CFF"/>
                </a:solidFill>
                <a:latin typeface="Consolas"/>
                <a:ea typeface="Consolas"/>
                <a:cs typeface="Consolas"/>
                <a:sym typeface="Consolas"/>
              </a:rPr>
              <a:t>int </a:t>
            </a:r>
            <a:r>
              <a:rPr b="0" i="0" lang="en-US" sz="1400" u="none" cap="none" strike="noStrike">
                <a:solidFill>
                  <a:schemeClr val="dk2"/>
                </a:solidFill>
                <a:latin typeface="Consolas"/>
                <a:ea typeface="Consolas"/>
                <a:cs typeface="Consolas"/>
                <a:sym typeface="Consolas"/>
              </a:rPr>
              <a:t>*) malloc(N * sizeof(</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#pragma acc enter data create(ptr[0:N])</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3051FF"/>
                </a:solidFill>
                <a:latin typeface="Consolas"/>
                <a:ea typeface="Consolas"/>
                <a:cs typeface="Consolas"/>
                <a:sym typeface="Consolas"/>
              </a:rPr>
              <a:t>return</a:t>
            </a:r>
            <a:r>
              <a:rPr b="0" i="0" lang="en-US" sz="1400" u="none" cap="none" strike="noStrike">
                <a:solidFill>
                  <a:schemeClr val="dk2"/>
                </a:solidFill>
                <a:latin typeface="Consolas"/>
                <a:ea typeface="Consolas"/>
                <a:cs typeface="Consolas"/>
                <a:sym typeface="Consolas"/>
              </a:rPr>
              <a:t> ptr;</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rgbClr val="A64CFF"/>
                </a:solidFill>
                <a:latin typeface="Consolas"/>
                <a:ea typeface="Consolas"/>
                <a:cs typeface="Consolas"/>
                <a:sym typeface="Consolas"/>
              </a:rPr>
              <a:t>void</a:t>
            </a:r>
            <a:r>
              <a:rPr b="0" i="0" lang="en-US" sz="1400" u="none" cap="none" strike="noStrike">
                <a:solidFill>
                  <a:schemeClr val="dk2"/>
                </a:solidFill>
                <a:latin typeface="Consolas"/>
                <a:ea typeface="Consolas"/>
                <a:cs typeface="Consolas"/>
                <a:sym typeface="Consolas"/>
              </a:rPr>
              <a:t> deallocate_array(</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ptr){</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#pragma acc exit data delete(ptr)</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free(ptr);</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main(){</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a = allocate_array(</a:t>
            </a:r>
            <a:r>
              <a:rPr b="0" i="0" lang="en-US" sz="1400" u="none" cap="none" strike="noStrike">
                <a:solidFill>
                  <a:srgbClr val="FF8738"/>
                </a:solidFill>
                <a:latin typeface="Consolas"/>
                <a:ea typeface="Consolas"/>
                <a:cs typeface="Consolas"/>
                <a:sym typeface="Consolas"/>
              </a:rPr>
              <a:t>100</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#pragma acc kernels</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deallocate_array(a);</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400" u="none" cap="none" strike="noStrike">
              <a:solidFill>
                <a:schemeClr val="dk2"/>
              </a:solidFill>
              <a:latin typeface="Consolas"/>
              <a:ea typeface="Consolas"/>
              <a:cs typeface="Consolas"/>
              <a:sym typeface="Consolas"/>
            </a:endParaRPr>
          </a:p>
        </p:txBody>
      </p:sp>
      <p:sp>
        <p:nvSpPr>
          <p:cNvPr id="818" name="Google Shape;818;p43"/>
          <p:cNvSpPr txBox="1"/>
          <p:nvPr>
            <p:ph idx="1" type="body"/>
          </p:nvPr>
        </p:nvSpPr>
        <p:spPr>
          <a:xfrm>
            <a:off x="5407693" y="1799786"/>
            <a:ext cx="5375822" cy="397031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this example enter data and exit data are in different functions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allows the programmer to put device allocation/deallocation with the matching host versions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pattern is particularly useful in C++, where structured scopes may not be possible.</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p44"/>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3600" u="none" cap="none" strike="noStrike">
                <a:solidFill>
                  <a:schemeClr val="lt1"/>
                </a:solidFill>
                <a:latin typeface="Arial"/>
                <a:ea typeface="Arial"/>
                <a:cs typeface="Arial"/>
                <a:sym typeface="Arial"/>
              </a:rPr>
              <a:t>DATA SYNCHRONIZATION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sp>
        <p:nvSpPr>
          <p:cNvPr id="830" name="Google Shape;830;p45"/>
          <p:cNvSpPr txBox="1"/>
          <p:nvPr>
            <p:ph idx="1" type="body"/>
          </p:nvPr>
        </p:nvSpPr>
        <p:spPr>
          <a:xfrm>
            <a:off x="1032155" y="945139"/>
            <a:ext cx="8908491" cy="254213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000"/>
              <a:buFont typeface="Noto Sans Symbols"/>
              <a:buNone/>
            </a:pPr>
            <a:r>
              <a:rPr b="1" i="0" lang="en-US" sz="2000" u="none" cap="none" strike="noStrike">
                <a:solidFill>
                  <a:schemeClr val="accent4"/>
                </a:solidFill>
                <a:latin typeface="Arial"/>
                <a:ea typeface="Arial"/>
                <a:cs typeface="Arial"/>
                <a:sym typeface="Arial"/>
              </a:rPr>
              <a:t>update:  </a:t>
            </a:r>
            <a:r>
              <a:rPr b="0" i="0" lang="en-US" sz="2000" u="none" cap="none" strike="noStrike">
                <a:solidFill>
                  <a:schemeClr val="dk2"/>
                </a:solidFill>
                <a:latin typeface="Arial"/>
                <a:ea typeface="Arial"/>
                <a:cs typeface="Arial"/>
                <a:sym typeface="Arial"/>
              </a:rPr>
              <a:t>Explicitly transfers data between the host and the device</a:t>
            </a:r>
            <a:endParaRPr b="0" i="0" sz="2000" u="none" cap="none" strike="noStrike">
              <a:solidFill>
                <a:srgbClr val="FFC000"/>
              </a:solidFill>
              <a:latin typeface="Arial"/>
              <a:ea typeface="Arial"/>
              <a:cs typeface="Arial"/>
              <a:sym typeface="Arial"/>
            </a:endParaRPr>
          </a:p>
          <a:p>
            <a:pPr indent="0" lvl="0" marL="0" marR="0" rtl="0" algn="l">
              <a:lnSpc>
                <a:spcPct val="90000"/>
              </a:lnSpc>
              <a:spcBef>
                <a:spcPts val="1800"/>
              </a:spcBef>
              <a:spcAft>
                <a:spcPts val="0"/>
              </a:spcAft>
              <a:buClr>
                <a:srgbClr val="868686"/>
              </a:buClr>
              <a:buSzPts val="2000"/>
              <a:buFont typeface="Noto Sans Symbols"/>
              <a:buNone/>
            </a:pPr>
            <a:r>
              <a:rPr b="0" i="0" lang="en-US" sz="2000" u="none" cap="none" strike="noStrike">
                <a:solidFill>
                  <a:schemeClr val="dk2"/>
                </a:solidFill>
                <a:latin typeface="Arial"/>
                <a:ea typeface="Arial"/>
                <a:cs typeface="Arial"/>
                <a:sym typeface="Arial"/>
              </a:rPr>
              <a:t>Useful when you want to synchronize data in the middle of a data region</a:t>
            </a:r>
            <a:endParaRPr/>
          </a:p>
          <a:p>
            <a:pPr indent="0" lvl="0" marL="0" marR="0" rtl="0" algn="l">
              <a:lnSpc>
                <a:spcPct val="90000"/>
              </a:lnSpc>
              <a:spcBef>
                <a:spcPts val="1800"/>
              </a:spcBef>
              <a:spcAft>
                <a:spcPts val="0"/>
              </a:spcAft>
              <a:buClr>
                <a:srgbClr val="868686"/>
              </a:buClr>
              <a:buSzPts val="2000"/>
              <a:buFont typeface="Noto Sans Symbols"/>
              <a:buNone/>
            </a:pPr>
            <a:r>
              <a:rPr b="0" i="0" lang="en-US" sz="2000" u="none" cap="none" strike="noStrike">
                <a:solidFill>
                  <a:schemeClr val="dk2"/>
                </a:solidFill>
                <a:latin typeface="Arial"/>
                <a:ea typeface="Arial"/>
                <a:cs typeface="Arial"/>
                <a:sym typeface="Arial"/>
              </a:rPr>
              <a:t>Clauses:</a:t>
            </a:r>
            <a:endParaRPr/>
          </a:p>
          <a:p>
            <a:pPr indent="0" lvl="0" marL="0" marR="0" rtl="0" algn="l">
              <a:lnSpc>
                <a:spcPct val="90000"/>
              </a:lnSpc>
              <a:spcBef>
                <a:spcPts val="1800"/>
              </a:spcBef>
              <a:spcAft>
                <a:spcPts val="0"/>
              </a:spcAft>
              <a:buClr>
                <a:srgbClr val="868686"/>
              </a:buClr>
              <a:buSzPts val="2000"/>
              <a:buFont typeface="Noto Sans Symbols"/>
              <a:buNone/>
            </a:pPr>
            <a:r>
              <a:rPr b="1" i="0" lang="en-US" sz="2000" u="none" cap="none" strike="noStrike">
                <a:solidFill>
                  <a:schemeClr val="accent4"/>
                </a:solidFill>
                <a:latin typeface="Arial"/>
                <a:ea typeface="Arial"/>
                <a:cs typeface="Arial"/>
                <a:sym typeface="Arial"/>
              </a:rPr>
              <a:t>	self: </a:t>
            </a:r>
            <a:r>
              <a:rPr b="0" i="0" lang="en-US" sz="2000" u="none" cap="none" strike="noStrike">
                <a:solidFill>
                  <a:schemeClr val="dk2"/>
                </a:solidFill>
                <a:latin typeface="Arial"/>
                <a:ea typeface="Arial"/>
                <a:cs typeface="Arial"/>
                <a:sym typeface="Arial"/>
              </a:rPr>
              <a:t>makes host data agree with device data</a:t>
            </a:r>
            <a:endParaRPr b="0" i="0" sz="2000" u="none" cap="none" strike="noStrike">
              <a:solidFill>
                <a:schemeClr val="accent4"/>
              </a:solidFill>
              <a:latin typeface="Arial"/>
              <a:ea typeface="Arial"/>
              <a:cs typeface="Arial"/>
              <a:sym typeface="Arial"/>
            </a:endParaRPr>
          </a:p>
          <a:p>
            <a:pPr indent="0" lvl="0" marL="0" marR="0" rtl="0" algn="l">
              <a:lnSpc>
                <a:spcPct val="90000"/>
              </a:lnSpc>
              <a:spcBef>
                <a:spcPts val="1800"/>
              </a:spcBef>
              <a:spcAft>
                <a:spcPts val="0"/>
              </a:spcAft>
              <a:buClr>
                <a:srgbClr val="868686"/>
              </a:buClr>
              <a:buSzPts val="2000"/>
              <a:buFont typeface="Noto Sans Symbols"/>
              <a:buNone/>
            </a:pPr>
            <a:r>
              <a:rPr b="1" i="0" lang="en-US" sz="2000" u="none" cap="none" strike="noStrike">
                <a:solidFill>
                  <a:schemeClr val="accent4"/>
                </a:solidFill>
                <a:latin typeface="Arial"/>
                <a:ea typeface="Arial"/>
                <a:cs typeface="Arial"/>
                <a:sym typeface="Arial"/>
              </a:rPr>
              <a:t>	device: </a:t>
            </a:r>
            <a:r>
              <a:rPr b="0" i="0" lang="en-US" sz="2000" u="none" cap="none" strike="noStrike">
                <a:solidFill>
                  <a:schemeClr val="dk2"/>
                </a:solidFill>
                <a:latin typeface="Arial"/>
                <a:ea typeface="Arial"/>
                <a:cs typeface="Arial"/>
                <a:sym typeface="Arial"/>
              </a:rPr>
              <a:t>makes device data agree with host data</a:t>
            </a:r>
            <a:endParaRPr/>
          </a:p>
        </p:txBody>
      </p:sp>
      <p:sp>
        <p:nvSpPr>
          <p:cNvPr id="831" name="Google Shape;831;p45"/>
          <p:cNvSpPr/>
          <p:nvPr/>
        </p:nvSpPr>
        <p:spPr>
          <a:xfrm>
            <a:off x="2082336" y="3709646"/>
            <a:ext cx="5993986" cy="1068631"/>
          </a:xfrm>
          <a:prstGeom prst="rect">
            <a:avLst/>
          </a:prstGeom>
          <a:solidFill>
            <a:schemeClr val="lt1"/>
          </a:solidFill>
          <a:ln cap="flat" cmpd="sng" w="38100">
            <a:solidFill>
              <a:srgbClr val="0080A7"/>
            </a:solidFill>
            <a:prstDash val="solid"/>
            <a:round/>
            <a:headEnd len="sm" w="sm" type="none"/>
            <a:tailEnd len="sm" w="sm" type="none"/>
          </a:ln>
        </p:spPr>
        <p:txBody>
          <a:bodyPr anchorCtr="0" anchor="t" bIns="38075" lIns="0" spcFirstLastPara="1" rIns="0" wrap="square" tIns="38075">
            <a:noAutofit/>
          </a:bodyPr>
          <a:lstStyle/>
          <a:p>
            <a:pPr indent="0" lvl="0" marL="0" marR="0" rtl="0" algn="l">
              <a:spcBef>
                <a:spcPts val="0"/>
              </a:spcBef>
              <a:spcAft>
                <a:spcPts val="0"/>
              </a:spcAft>
              <a:buClr>
                <a:schemeClr val="accent2"/>
              </a:buClr>
              <a:buSzPts val="2000"/>
              <a:buFont typeface="Courier New"/>
              <a:buNone/>
            </a:pPr>
            <a:r>
              <a:rPr b="1" i="0" lang="en-US" sz="2000" u="none" cap="none" strike="noStrike">
                <a:solidFill>
                  <a:schemeClr val="accent2"/>
                </a:solidFill>
                <a:latin typeface="Courier New"/>
                <a:ea typeface="Courier New"/>
                <a:cs typeface="Courier New"/>
                <a:sym typeface="Courier New"/>
              </a:rPr>
              <a:t> #pragma acc </a:t>
            </a:r>
            <a:r>
              <a:rPr b="1" i="0" lang="en-US" sz="2000" u="none" cap="none" strike="noStrike">
                <a:solidFill>
                  <a:schemeClr val="accent4"/>
                </a:solidFill>
                <a:latin typeface="Courier New"/>
                <a:ea typeface="Courier New"/>
                <a:cs typeface="Courier New"/>
                <a:sym typeface="Courier New"/>
              </a:rPr>
              <a:t>update self(x[0:count])</a:t>
            </a:r>
            <a:endParaRPr/>
          </a:p>
          <a:p>
            <a:pPr indent="0" lvl="0" marL="0" marR="0" rtl="0" algn="l">
              <a:spcBef>
                <a:spcPts val="0"/>
              </a:spcBef>
              <a:spcAft>
                <a:spcPts val="0"/>
              </a:spcAft>
              <a:buNone/>
            </a:pPr>
            <a:r>
              <a:rPr b="1" i="0" lang="en-US" sz="2000" u="none" cap="none" strike="noStrike">
                <a:solidFill>
                  <a:schemeClr val="accent2"/>
                </a:solidFill>
                <a:latin typeface="Courier New"/>
                <a:ea typeface="Courier New"/>
                <a:cs typeface="Courier New"/>
                <a:sym typeface="Courier New"/>
              </a:rPr>
              <a:t> #pragma acc </a:t>
            </a:r>
            <a:r>
              <a:rPr b="1" i="0" lang="en-US" sz="2000" u="none" cap="none" strike="noStrike">
                <a:solidFill>
                  <a:schemeClr val="accent4"/>
                </a:solidFill>
                <a:latin typeface="Courier New"/>
                <a:ea typeface="Courier New"/>
                <a:cs typeface="Courier New"/>
                <a:sym typeface="Courier New"/>
              </a:rPr>
              <a:t>update device(x[0:count])</a:t>
            </a:r>
            <a:endParaRPr b="1" sz="2000">
              <a:solidFill>
                <a:schemeClr val="accent4"/>
              </a:solidFill>
              <a:latin typeface="Arial"/>
              <a:ea typeface="Arial"/>
              <a:cs typeface="Arial"/>
              <a:sym typeface="Arial"/>
            </a:endParaRPr>
          </a:p>
          <a:p>
            <a:pPr indent="0" lvl="0" marL="0" marR="0" rtl="0" algn="l">
              <a:spcBef>
                <a:spcPts val="0"/>
              </a:spcBef>
              <a:spcAft>
                <a:spcPts val="0"/>
              </a:spcAft>
              <a:buClr>
                <a:schemeClr val="lt1"/>
              </a:buClr>
              <a:buSzPts val="2000"/>
              <a:buFont typeface="Arial"/>
              <a:buNone/>
            </a:pPr>
            <a:r>
              <a:t/>
            </a:r>
            <a:endParaRPr b="1" sz="2000">
              <a:solidFill>
                <a:schemeClr val="accent4"/>
              </a:solidFill>
              <a:latin typeface="Arial"/>
              <a:ea typeface="Arial"/>
              <a:cs typeface="Arial"/>
              <a:sym typeface="Arial"/>
            </a:endParaRPr>
          </a:p>
        </p:txBody>
      </p:sp>
      <p:sp>
        <p:nvSpPr>
          <p:cNvPr id="832" name="Google Shape;832;p45"/>
          <p:cNvSpPr/>
          <p:nvPr/>
        </p:nvSpPr>
        <p:spPr>
          <a:xfrm>
            <a:off x="2082336" y="4859216"/>
            <a:ext cx="5993986" cy="1007170"/>
          </a:xfrm>
          <a:prstGeom prst="rect">
            <a:avLst/>
          </a:prstGeom>
          <a:solidFill>
            <a:schemeClr val="lt1"/>
          </a:solidFill>
          <a:ln cap="flat" cmpd="sng" w="38100">
            <a:solidFill>
              <a:srgbClr val="F1562D"/>
            </a:solidFill>
            <a:prstDash val="solid"/>
            <a:round/>
            <a:headEnd len="sm" w="sm" type="none"/>
            <a:tailEnd len="sm" w="sm" type="none"/>
          </a:ln>
        </p:spPr>
        <p:txBody>
          <a:bodyPr anchorCtr="0" anchor="t" bIns="38075" lIns="0" spcFirstLastPara="1" rIns="0" wrap="square" tIns="38075">
            <a:noAutofit/>
          </a:bodyPr>
          <a:lstStyle/>
          <a:p>
            <a:pPr indent="0" lvl="0" marL="0" marR="0" rtl="0" algn="l">
              <a:spcBef>
                <a:spcPts val="0"/>
              </a:spcBef>
              <a:spcAft>
                <a:spcPts val="0"/>
              </a:spcAft>
              <a:buClr>
                <a:schemeClr val="accent2"/>
              </a:buClr>
              <a:buSzPts val="2000"/>
              <a:buFont typeface="Courier New"/>
              <a:buNone/>
            </a:pPr>
            <a:r>
              <a:rPr b="1" lang="en-US" sz="2000">
                <a:solidFill>
                  <a:schemeClr val="accent2"/>
                </a:solidFill>
                <a:latin typeface="Courier New"/>
                <a:ea typeface="Courier New"/>
                <a:cs typeface="Courier New"/>
                <a:sym typeface="Courier New"/>
              </a:rPr>
              <a:t> !$acc </a:t>
            </a:r>
            <a:r>
              <a:rPr b="1" lang="en-US" sz="2000">
                <a:solidFill>
                  <a:schemeClr val="accent4"/>
                </a:solidFill>
                <a:latin typeface="Courier New"/>
                <a:ea typeface="Courier New"/>
                <a:cs typeface="Courier New"/>
                <a:sym typeface="Courier New"/>
              </a:rPr>
              <a:t>update self(x(1:end_index))</a:t>
            </a:r>
            <a:endParaRPr/>
          </a:p>
          <a:p>
            <a:pPr indent="0" lvl="0" marL="0" marR="0" rtl="0" algn="l">
              <a:spcBef>
                <a:spcPts val="0"/>
              </a:spcBef>
              <a:spcAft>
                <a:spcPts val="0"/>
              </a:spcAft>
              <a:buNone/>
            </a:pPr>
            <a:r>
              <a:rPr b="1" lang="en-US" sz="2000">
                <a:solidFill>
                  <a:schemeClr val="accent2"/>
                </a:solidFill>
                <a:latin typeface="Courier New"/>
                <a:ea typeface="Courier New"/>
                <a:cs typeface="Courier New"/>
                <a:sym typeface="Courier New"/>
              </a:rPr>
              <a:t> !$acc </a:t>
            </a:r>
            <a:r>
              <a:rPr b="1" lang="en-US" sz="2000">
                <a:solidFill>
                  <a:schemeClr val="accent4"/>
                </a:solidFill>
                <a:latin typeface="Courier New"/>
                <a:ea typeface="Courier New"/>
                <a:cs typeface="Courier New"/>
                <a:sym typeface="Courier New"/>
              </a:rPr>
              <a:t>update device(x(1:end_index))</a:t>
            </a:r>
            <a:endParaRPr b="1" sz="2000">
              <a:solidFill>
                <a:schemeClr val="accent4"/>
              </a:solidFill>
              <a:latin typeface="Arial"/>
              <a:ea typeface="Arial"/>
              <a:cs typeface="Arial"/>
              <a:sym typeface="Arial"/>
            </a:endParaRPr>
          </a:p>
          <a:p>
            <a:pPr indent="0" lvl="0" marL="0" marR="0" rtl="0" algn="l">
              <a:spcBef>
                <a:spcPts val="0"/>
              </a:spcBef>
              <a:spcAft>
                <a:spcPts val="0"/>
              </a:spcAft>
              <a:buClr>
                <a:schemeClr val="lt1"/>
              </a:buClr>
              <a:buSzPts val="2000"/>
              <a:buFont typeface="Arial"/>
              <a:buNone/>
            </a:pPr>
            <a:r>
              <a:t/>
            </a:r>
            <a:endParaRPr b="1" sz="2000">
              <a:solidFill>
                <a:schemeClr val="accent4"/>
              </a:solidFill>
              <a:latin typeface="Arial"/>
              <a:ea typeface="Arial"/>
              <a:cs typeface="Arial"/>
              <a:sym typeface="Arial"/>
            </a:endParaRPr>
          </a:p>
        </p:txBody>
      </p:sp>
      <p:sp>
        <p:nvSpPr>
          <p:cNvPr id="833" name="Google Shape;833;p45"/>
          <p:cNvSpPr txBox="1"/>
          <p:nvPr/>
        </p:nvSpPr>
        <p:spPr>
          <a:xfrm>
            <a:off x="7147863" y="5506570"/>
            <a:ext cx="928459"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Fortran</a:t>
            </a:r>
            <a:endParaRPr/>
          </a:p>
        </p:txBody>
      </p:sp>
      <p:sp>
        <p:nvSpPr>
          <p:cNvPr id="834" name="Google Shape;834;p45"/>
          <p:cNvSpPr txBox="1"/>
          <p:nvPr/>
        </p:nvSpPr>
        <p:spPr>
          <a:xfrm>
            <a:off x="7186334" y="4470003"/>
            <a:ext cx="851515"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C/C++</a:t>
            </a:r>
            <a:endParaRPr/>
          </a:p>
        </p:txBody>
      </p:sp>
      <p:sp>
        <p:nvSpPr>
          <p:cNvPr id="835" name="Google Shape;835;p45"/>
          <p:cNvSpPr txBox="1"/>
          <p:nvPr>
            <p:ph type="title"/>
          </p:nvPr>
        </p:nvSpPr>
        <p:spPr>
          <a:xfrm>
            <a:off x="404893" y="336024"/>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OPENACC UPDATE DIRECTIVE</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p46"/>
          <p:cNvSpPr/>
          <p:nvPr/>
        </p:nvSpPr>
        <p:spPr>
          <a:xfrm>
            <a:off x="3181621" y="3595471"/>
            <a:ext cx="1389530" cy="1389530"/>
          </a:xfrm>
          <a:prstGeom prst="rect">
            <a:avLst/>
          </a:prstGeom>
          <a:solidFill>
            <a:srgbClr val="0080A7"/>
          </a:solidFill>
          <a:ln cap="flat" cmpd="sng" w="2857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6600">
              <a:solidFill>
                <a:schemeClr val="lt1"/>
              </a:solidFill>
              <a:latin typeface="Arial"/>
              <a:ea typeface="Arial"/>
              <a:cs typeface="Arial"/>
              <a:sym typeface="Arial"/>
            </a:endParaRPr>
          </a:p>
        </p:txBody>
      </p:sp>
      <p:sp>
        <p:nvSpPr>
          <p:cNvPr id="842" name="Google Shape;842;p46"/>
          <p:cNvSpPr/>
          <p:nvPr/>
        </p:nvSpPr>
        <p:spPr>
          <a:xfrm>
            <a:off x="3181621" y="3595471"/>
            <a:ext cx="1389530" cy="1389530"/>
          </a:xfrm>
          <a:prstGeom prst="rect">
            <a:avLst/>
          </a:prstGeom>
          <a:solidFill>
            <a:srgbClr val="0080A7"/>
          </a:solidFill>
          <a:ln cap="flat" cmpd="sng" w="2857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6000">
                <a:solidFill>
                  <a:schemeClr val="lt1"/>
                </a:solidFill>
                <a:latin typeface="Arial"/>
                <a:ea typeface="Arial"/>
                <a:cs typeface="Arial"/>
                <a:sym typeface="Arial"/>
              </a:rPr>
              <a:t>B</a:t>
            </a:r>
            <a:endParaRPr sz="6600">
              <a:solidFill>
                <a:schemeClr val="lt1"/>
              </a:solidFill>
              <a:latin typeface="Arial"/>
              <a:ea typeface="Arial"/>
              <a:cs typeface="Arial"/>
              <a:sym typeface="Arial"/>
            </a:endParaRPr>
          </a:p>
        </p:txBody>
      </p:sp>
      <p:sp>
        <p:nvSpPr>
          <p:cNvPr id="843" name="Google Shape;843;p46"/>
          <p:cNvSpPr/>
          <p:nvPr/>
        </p:nvSpPr>
        <p:spPr>
          <a:xfrm>
            <a:off x="3181621" y="3595471"/>
            <a:ext cx="1389530" cy="1389530"/>
          </a:xfrm>
          <a:prstGeom prst="rect">
            <a:avLst/>
          </a:prstGeom>
          <a:solidFill>
            <a:srgbClr val="0080A7"/>
          </a:solidFill>
          <a:ln cap="flat" cmpd="sng" w="2857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6000">
                <a:solidFill>
                  <a:schemeClr val="lt1"/>
                </a:solidFill>
                <a:latin typeface="Arial"/>
                <a:ea typeface="Arial"/>
                <a:cs typeface="Arial"/>
                <a:sym typeface="Arial"/>
              </a:rPr>
              <a:t>B*</a:t>
            </a:r>
            <a:endParaRPr sz="6600">
              <a:solidFill>
                <a:schemeClr val="lt1"/>
              </a:solidFill>
              <a:latin typeface="Arial"/>
              <a:ea typeface="Arial"/>
              <a:cs typeface="Arial"/>
              <a:sym typeface="Arial"/>
            </a:endParaRPr>
          </a:p>
        </p:txBody>
      </p:sp>
      <p:sp>
        <p:nvSpPr>
          <p:cNvPr id="844" name="Google Shape;844;p46"/>
          <p:cNvSpPr/>
          <p:nvPr/>
        </p:nvSpPr>
        <p:spPr>
          <a:xfrm>
            <a:off x="6484083" y="1828204"/>
            <a:ext cx="1389530" cy="1389530"/>
          </a:xfrm>
          <a:prstGeom prst="rect">
            <a:avLst/>
          </a:prstGeom>
          <a:solidFill>
            <a:srgbClr val="F1562D"/>
          </a:solidFill>
          <a:ln cap="flat" cmpd="sng" w="2857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6000">
              <a:solidFill>
                <a:schemeClr val="lt1"/>
              </a:solidFill>
              <a:latin typeface="Arial"/>
              <a:ea typeface="Arial"/>
              <a:cs typeface="Arial"/>
              <a:sym typeface="Arial"/>
            </a:endParaRPr>
          </a:p>
        </p:txBody>
      </p:sp>
      <p:sp>
        <p:nvSpPr>
          <p:cNvPr id="845" name="Google Shape;845;p46"/>
          <p:cNvSpPr/>
          <p:nvPr/>
        </p:nvSpPr>
        <p:spPr>
          <a:xfrm>
            <a:off x="6484083" y="1824469"/>
            <a:ext cx="1389530" cy="1389530"/>
          </a:xfrm>
          <a:prstGeom prst="rect">
            <a:avLst/>
          </a:prstGeom>
          <a:solidFill>
            <a:srgbClr val="F1562D"/>
          </a:solidFill>
          <a:ln cap="flat" cmpd="sng" w="2857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6000">
                <a:solidFill>
                  <a:schemeClr val="lt1"/>
                </a:solidFill>
                <a:latin typeface="Arial"/>
                <a:ea typeface="Arial"/>
                <a:cs typeface="Arial"/>
                <a:sym typeface="Arial"/>
              </a:rPr>
              <a:t>A*</a:t>
            </a:r>
            <a:endParaRPr/>
          </a:p>
        </p:txBody>
      </p:sp>
      <p:sp>
        <p:nvSpPr>
          <p:cNvPr id="846" name="Google Shape;846;p46"/>
          <p:cNvSpPr/>
          <p:nvPr/>
        </p:nvSpPr>
        <p:spPr>
          <a:xfrm>
            <a:off x="6484083" y="1837169"/>
            <a:ext cx="1389530" cy="1389530"/>
          </a:xfrm>
          <a:prstGeom prst="rect">
            <a:avLst/>
          </a:prstGeom>
          <a:solidFill>
            <a:srgbClr val="F1562D"/>
          </a:solidFill>
          <a:ln cap="flat" cmpd="sng" w="2857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6000">
                <a:solidFill>
                  <a:schemeClr val="lt1"/>
                </a:solidFill>
                <a:latin typeface="Arial"/>
                <a:ea typeface="Arial"/>
                <a:cs typeface="Arial"/>
                <a:sym typeface="Arial"/>
              </a:rPr>
              <a:t>A</a:t>
            </a:r>
            <a:endParaRPr/>
          </a:p>
        </p:txBody>
      </p:sp>
      <p:sp>
        <p:nvSpPr>
          <p:cNvPr id="847" name="Google Shape;847;p46"/>
          <p:cNvSpPr/>
          <p:nvPr/>
        </p:nvSpPr>
        <p:spPr>
          <a:xfrm>
            <a:off x="3181621" y="1824819"/>
            <a:ext cx="1389530" cy="1389530"/>
          </a:xfrm>
          <a:prstGeom prst="rect">
            <a:avLst/>
          </a:prstGeom>
          <a:solidFill>
            <a:srgbClr val="0080A7"/>
          </a:solidFill>
          <a:ln cap="flat" cmpd="sng" w="2857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6600">
              <a:solidFill>
                <a:schemeClr val="lt1"/>
              </a:solidFill>
              <a:latin typeface="Arial"/>
              <a:ea typeface="Arial"/>
              <a:cs typeface="Arial"/>
              <a:sym typeface="Arial"/>
            </a:endParaRPr>
          </a:p>
        </p:txBody>
      </p:sp>
      <p:sp>
        <p:nvSpPr>
          <p:cNvPr id="848" name="Google Shape;848;p46"/>
          <p:cNvSpPr txBox="1"/>
          <p:nvPr>
            <p:ph type="title"/>
          </p:nvPr>
        </p:nvSpPr>
        <p:spPr>
          <a:xfrm>
            <a:off x="1953419" y="247650"/>
            <a:ext cx="7015162"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OPENACC UPDATE DIRECTIVE</a:t>
            </a:r>
            <a:endParaRPr/>
          </a:p>
        </p:txBody>
      </p:sp>
      <p:sp>
        <p:nvSpPr>
          <p:cNvPr id="849" name="Google Shape;849;p46"/>
          <p:cNvSpPr/>
          <p:nvPr/>
        </p:nvSpPr>
        <p:spPr>
          <a:xfrm>
            <a:off x="3181621" y="1824469"/>
            <a:ext cx="1389530" cy="1389530"/>
          </a:xfrm>
          <a:prstGeom prst="rect">
            <a:avLst/>
          </a:prstGeom>
          <a:solidFill>
            <a:srgbClr val="0080A7"/>
          </a:solidFill>
          <a:ln cap="flat" cmpd="sng" w="2857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6000">
                <a:solidFill>
                  <a:schemeClr val="lt1"/>
                </a:solidFill>
                <a:latin typeface="Arial"/>
                <a:ea typeface="Arial"/>
                <a:cs typeface="Arial"/>
                <a:sym typeface="Arial"/>
              </a:rPr>
              <a:t>A</a:t>
            </a:r>
            <a:endParaRPr sz="6600">
              <a:solidFill>
                <a:schemeClr val="lt1"/>
              </a:solidFill>
              <a:latin typeface="Arial"/>
              <a:ea typeface="Arial"/>
              <a:cs typeface="Arial"/>
              <a:sym typeface="Arial"/>
            </a:endParaRPr>
          </a:p>
        </p:txBody>
      </p:sp>
      <p:sp>
        <p:nvSpPr>
          <p:cNvPr id="850" name="Google Shape;850;p46"/>
          <p:cNvSpPr txBox="1"/>
          <p:nvPr/>
        </p:nvSpPr>
        <p:spPr>
          <a:xfrm>
            <a:off x="3091556" y="3232629"/>
            <a:ext cx="1569660"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CPU Memory</a:t>
            </a:r>
            <a:endParaRPr/>
          </a:p>
        </p:txBody>
      </p:sp>
      <p:sp>
        <p:nvSpPr>
          <p:cNvPr id="851" name="Google Shape;851;p46"/>
          <p:cNvSpPr txBox="1"/>
          <p:nvPr/>
        </p:nvSpPr>
        <p:spPr>
          <a:xfrm>
            <a:off x="6304249" y="3232629"/>
            <a:ext cx="1749197"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device Memory</a:t>
            </a:r>
            <a:endParaRPr/>
          </a:p>
        </p:txBody>
      </p:sp>
      <p:cxnSp>
        <p:nvCxnSpPr>
          <p:cNvPr id="852" name="Google Shape;852;p46"/>
          <p:cNvCxnSpPr/>
          <p:nvPr/>
        </p:nvCxnSpPr>
        <p:spPr>
          <a:xfrm flipH="1" rot="10800000">
            <a:off x="3882736" y="1818219"/>
            <a:ext cx="3302400" cy="12600"/>
          </a:xfrm>
          <a:prstGeom prst="curvedConnector3">
            <a:avLst>
              <a:gd fmla="val 0" name="adj1"/>
            </a:avLst>
          </a:prstGeom>
          <a:noFill/>
          <a:ln cap="flat" cmpd="sng" w="38100">
            <a:solidFill>
              <a:schemeClr val="accent4"/>
            </a:solidFill>
            <a:prstDash val="solid"/>
            <a:round/>
            <a:headEnd len="sm" w="sm" type="none"/>
            <a:tailEnd len="med" w="med" type="triangle"/>
          </a:ln>
        </p:spPr>
      </p:cxnSp>
      <p:sp>
        <p:nvSpPr>
          <p:cNvPr id="853" name="Google Shape;853;p46"/>
          <p:cNvSpPr txBox="1"/>
          <p:nvPr/>
        </p:nvSpPr>
        <p:spPr>
          <a:xfrm>
            <a:off x="3801766" y="983462"/>
            <a:ext cx="3464411" cy="2862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lang="en-US" sz="1400">
                <a:solidFill>
                  <a:schemeClr val="dk2"/>
                </a:solidFill>
                <a:latin typeface="Consolas"/>
                <a:ea typeface="Consolas"/>
                <a:cs typeface="Consolas"/>
                <a:sym typeface="Consolas"/>
              </a:rPr>
              <a:t>#pragma acc update device(A[0:N])</a:t>
            </a:r>
            <a:endParaRPr/>
          </a:p>
        </p:txBody>
      </p:sp>
      <p:sp>
        <p:nvSpPr>
          <p:cNvPr id="854" name="Google Shape;854;p46"/>
          <p:cNvSpPr/>
          <p:nvPr/>
        </p:nvSpPr>
        <p:spPr>
          <a:xfrm>
            <a:off x="6472027" y="3595471"/>
            <a:ext cx="1389530" cy="1389530"/>
          </a:xfrm>
          <a:prstGeom prst="rect">
            <a:avLst/>
          </a:prstGeom>
          <a:solidFill>
            <a:srgbClr val="F1562D"/>
          </a:solidFill>
          <a:ln cap="flat" cmpd="sng" w="2857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6000">
                <a:solidFill>
                  <a:schemeClr val="lt1"/>
                </a:solidFill>
                <a:latin typeface="Arial"/>
                <a:ea typeface="Arial"/>
                <a:cs typeface="Arial"/>
                <a:sym typeface="Arial"/>
              </a:rPr>
              <a:t>B*</a:t>
            </a:r>
            <a:endParaRPr/>
          </a:p>
        </p:txBody>
      </p:sp>
      <p:cxnSp>
        <p:nvCxnSpPr>
          <p:cNvPr id="855" name="Google Shape;855;p46"/>
          <p:cNvCxnSpPr/>
          <p:nvPr/>
        </p:nvCxnSpPr>
        <p:spPr>
          <a:xfrm flipH="1">
            <a:off x="3864392" y="4999861"/>
            <a:ext cx="3302400" cy="12600"/>
          </a:xfrm>
          <a:prstGeom prst="curvedConnector3">
            <a:avLst>
              <a:gd fmla="val 0" name="adj1"/>
            </a:avLst>
          </a:prstGeom>
          <a:noFill/>
          <a:ln cap="flat" cmpd="sng" w="38100">
            <a:solidFill>
              <a:schemeClr val="accent4"/>
            </a:solidFill>
            <a:prstDash val="solid"/>
            <a:round/>
            <a:headEnd len="sm" w="sm" type="none"/>
            <a:tailEnd len="med" w="med" type="triangle"/>
          </a:ln>
        </p:spPr>
      </p:cxnSp>
      <p:sp>
        <p:nvSpPr>
          <p:cNvPr id="856" name="Google Shape;856;p46"/>
          <p:cNvSpPr txBox="1"/>
          <p:nvPr/>
        </p:nvSpPr>
        <p:spPr>
          <a:xfrm>
            <a:off x="3882741" y="5628244"/>
            <a:ext cx="3265639" cy="2862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lang="en-US" sz="1400">
                <a:solidFill>
                  <a:schemeClr val="dk2"/>
                </a:solidFill>
                <a:latin typeface="Consolas"/>
                <a:ea typeface="Consolas"/>
                <a:cs typeface="Consolas"/>
                <a:sym typeface="Consolas"/>
              </a:rPr>
              <a:t>#pragma acc update self(A[0:N])</a:t>
            </a:r>
            <a:endParaRPr/>
          </a:p>
        </p:txBody>
      </p:sp>
      <p:sp>
        <p:nvSpPr>
          <p:cNvPr id="857" name="Google Shape;857;p46"/>
          <p:cNvSpPr txBox="1"/>
          <p:nvPr/>
        </p:nvSpPr>
        <p:spPr>
          <a:xfrm>
            <a:off x="253239" y="2858680"/>
            <a:ext cx="2741840" cy="1089529"/>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The data must exist on both the CPU and device for the update directive to work.</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2"/>
                                        </p:tgtEl>
                                        <p:attrNameLst>
                                          <p:attrName>style.visibility</p:attrName>
                                        </p:attrNameLst>
                                      </p:cBhvr>
                                      <p:to>
                                        <p:strVal val="visible"/>
                                      </p:to>
                                    </p:set>
                                    <p:animEffect filter="fade" transition="in">
                                      <p:cBhvr>
                                        <p:cTn dur="500"/>
                                        <p:tgtEl>
                                          <p:spTgt spid="852"/>
                                        </p:tgtEl>
                                      </p:cBhvr>
                                    </p:animEffect>
                                  </p:childTnLst>
                                </p:cTn>
                              </p:par>
                              <p:par>
                                <p:cTn fill="hold" nodeType="withEffect" presetClass="entr" presetID="10" presetSubtype="0">
                                  <p:stCondLst>
                                    <p:cond delay="0"/>
                                  </p:stCondLst>
                                  <p:childTnLst>
                                    <p:set>
                                      <p:cBhvr>
                                        <p:cTn dur="1" fill="hold">
                                          <p:stCondLst>
                                            <p:cond delay="0"/>
                                          </p:stCondLst>
                                        </p:cTn>
                                        <p:tgtEl>
                                          <p:spTgt spid="853"/>
                                        </p:tgtEl>
                                        <p:attrNameLst>
                                          <p:attrName>style.visibility</p:attrName>
                                        </p:attrNameLst>
                                      </p:cBhvr>
                                      <p:to>
                                        <p:strVal val="visible"/>
                                      </p:to>
                                    </p:set>
                                    <p:animEffect filter="fade" transition="in">
                                      <p:cBhvr>
                                        <p:cTn dur="500"/>
                                        <p:tgtEl>
                                          <p:spTgt spid="853"/>
                                        </p:tgtEl>
                                      </p:cBhvr>
                                    </p:animEffect>
                                  </p:childTnLst>
                                </p:cTn>
                              </p:par>
                            </p:childTnLst>
                          </p:cTn>
                        </p:par>
                        <p:par>
                          <p:cTn fill="hold">
                            <p:stCondLst>
                              <p:cond delay="500"/>
                            </p:stCondLst>
                            <p:childTnLst>
                              <p:par>
                                <p:cTn fill="hold" nodeType="afterEffect" presetClass="exit" presetID="10" presetSubtype="0">
                                  <p:stCondLst>
                                    <p:cond delay="0"/>
                                  </p:stCondLst>
                                  <p:childTnLst>
                                    <p:animEffect filter="fade" transition="out">
                                      <p:cBhvr>
                                        <p:cTn dur="500"/>
                                        <p:tgtEl>
                                          <p:spTgt spid="845"/>
                                        </p:tgtEl>
                                      </p:cBhvr>
                                    </p:animEffect>
                                    <p:set>
                                      <p:cBhvr>
                                        <p:cTn dur="1" fill="hold">
                                          <p:stCondLst>
                                            <p:cond delay="500"/>
                                          </p:stCondLst>
                                        </p:cTn>
                                        <p:tgtEl>
                                          <p:spTgt spid="845"/>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46"/>
                                        </p:tgtEl>
                                        <p:attrNameLst>
                                          <p:attrName>style.visibility</p:attrName>
                                        </p:attrNameLst>
                                      </p:cBhvr>
                                      <p:to>
                                        <p:strVal val="visible"/>
                                      </p:to>
                                    </p:set>
                                    <p:animEffect filter="fade" transition="in">
                                      <p:cBhvr>
                                        <p:cTn dur="500"/>
                                        <p:tgtEl>
                                          <p:spTgt spid="8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5"/>
                                        </p:tgtEl>
                                        <p:attrNameLst>
                                          <p:attrName>style.visibility</p:attrName>
                                        </p:attrNameLst>
                                      </p:cBhvr>
                                      <p:to>
                                        <p:strVal val="visible"/>
                                      </p:to>
                                    </p:set>
                                    <p:animEffect filter="fade" transition="in">
                                      <p:cBhvr>
                                        <p:cTn dur="500"/>
                                        <p:tgtEl>
                                          <p:spTgt spid="855"/>
                                        </p:tgtEl>
                                      </p:cBhvr>
                                    </p:animEffect>
                                  </p:childTnLst>
                                </p:cTn>
                              </p:par>
                              <p:par>
                                <p:cTn fill="hold" nodeType="withEffect" presetClass="entr" presetID="10" presetSubtype="0">
                                  <p:stCondLst>
                                    <p:cond delay="0"/>
                                  </p:stCondLst>
                                  <p:childTnLst>
                                    <p:set>
                                      <p:cBhvr>
                                        <p:cTn dur="1" fill="hold">
                                          <p:stCondLst>
                                            <p:cond delay="0"/>
                                          </p:stCondLst>
                                        </p:cTn>
                                        <p:tgtEl>
                                          <p:spTgt spid="856"/>
                                        </p:tgtEl>
                                        <p:attrNameLst>
                                          <p:attrName>style.visibility</p:attrName>
                                        </p:attrNameLst>
                                      </p:cBhvr>
                                      <p:to>
                                        <p:strVal val="visible"/>
                                      </p:to>
                                    </p:set>
                                    <p:animEffect filter="fade" transition="in">
                                      <p:cBhvr>
                                        <p:cTn dur="500"/>
                                        <p:tgtEl>
                                          <p:spTgt spid="856"/>
                                        </p:tgtEl>
                                      </p:cBhvr>
                                    </p:animEffect>
                                  </p:childTnLst>
                                </p:cTn>
                              </p:par>
                            </p:childTnLst>
                          </p:cTn>
                        </p:par>
                        <p:par>
                          <p:cTn fill="hold">
                            <p:stCondLst>
                              <p:cond delay="500"/>
                            </p:stCondLst>
                            <p:childTnLst>
                              <p:par>
                                <p:cTn fill="hold" nodeType="afterEffect" presetClass="exit" presetID="10" presetSubtype="0">
                                  <p:stCondLst>
                                    <p:cond delay="0"/>
                                  </p:stCondLst>
                                  <p:childTnLst>
                                    <p:animEffect filter="fade" transition="out">
                                      <p:cBhvr>
                                        <p:cTn dur="500"/>
                                        <p:tgtEl>
                                          <p:spTgt spid="842"/>
                                        </p:tgtEl>
                                      </p:cBhvr>
                                    </p:animEffect>
                                    <p:set>
                                      <p:cBhvr>
                                        <p:cTn dur="1" fill="hold">
                                          <p:stCondLst>
                                            <p:cond delay="500"/>
                                          </p:stCondLst>
                                        </p:cTn>
                                        <p:tgtEl>
                                          <p:spTgt spid="842"/>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43"/>
                                        </p:tgtEl>
                                        <p:attrNameLst>
                                          <p:attrName>style.visibility</p:attrName>
                                        </p:attrNameLst>
                                      </p:cBhvr>
                                      <p:to>
                                        <p:strVal val="visible"/>
                                      </p:to>
                                    </p:set>
                                    <p:animEffect filter="fade" transition="in">
                                      <p:cBhvr>
                                        <p:cTn dur="500"/>
                                        <p:tgtEl>
                                          <p:spTgt spid="8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7"/>
                                        </p:tgtEl>
                                        <p:attrNameLst>
                                          <p:attrName>style.visibility</p:attrName>
                                        </p:attrNameLst>
                                      </p:cBhvr>
                                      <p:to>
                                        <p:strVal val="visible"/>
                                      </p:to>
                                    </p:set>
                                    <p:animEffect filter="fade" transition="in">
                                      <p:cBhvr>
                                        <p:cTn dur="500"/>
                                        <p:tgtEl>
                                          <p:spTgt spid="8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p47"/>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SYNCHRONIZE DATA WITH UPDATE</a:t>
            </a:r>
            <a:endParaRPr/>
          </a:p>
        </p:txBody>
      </p:sp>
      <p:sp>
        <p:nvSpPr>
          <p:cNvPr id="864" name="Google Shape;864;p47"/>
          <p:cNvSpPr txBox="1"/>
          <p:nvPr/>
        </p:nvSpPr>
        <p:spPr>
          <a:xfrm>
            <a:off x="419641" y="1623847"/>
            <a:ext cx="4853003" cy="4081117"/>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600">
                <a:solidFill>
                  <a:srgbClr val="A64CFF"/>
                </a:solidFill>
                <a:latin typeface="Consolas"/>
                <a:ea typeface="Consolas"/>
                <a:cs typeface="Consolas"/>
                <a:sym typeface="Consolas"/>
              </a:rPr>
              <a:t>int</a:t>
            </a:r>
            <a:r>
              <a:rPr lang="en-US" sz="1600">
                <a:solidFill>
                  <a:schemeClr val="dk2"/>
                </a:solidFill>
                <a:latin typeface="Consolas"/>
                <a:ea typeface="Consolas"/>
                <a:cs typeface="Consolas"/>
                <a:sym typeface="Consolas"/>
              </a:rPr>
              <a:t>* allocate_array(</a:t>
            </a:r>
            <a:r>
              <a:rPr lang="en-US" sz="1600">
                <a:solidFill>
                  <a:srgbClr val="A64CFF"/>
                </a:solidFill>
                <a:latin typeface="Consolas"/>
                <a:ea typeface="Consolas"/>
                <a:cs typeface="Consolas"/>
                <a:sym typeface="Consolas"/>
              </a:rPr>
              <a:t>int</a:t>
            </a:r>
            <a:r>
              <a:rPr lang="en-US" sz="1600">
                <a:solidFill>
                  <a:schemeClr val="dk2"/>
                </a:solidFill>
                <a:latin typeface="Consolas"/>
                <a:ea typeface="Consolas"/>
                <a:cs typeface="Consolas"/>
                <a:sym typeface="Consolas"/>
              </a:rPr>
              <a:t> 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r>
              <a:rPr lang="en-US" sz="1600">
                <a:solidFill>
                  <a:srgbClr val="A64CFF"/>
                </a:solidFill>
                <a:latin typeface="Consolas"/>
                <a:ea typeface="Consolas"/>
                <a:cs typeface="Consolas"/>
                <a:sym typeface="Consolas"/>
              </a:rPr>
              <a:t>int</a:t>
            </a:r>
            <a:r>
              <a:rPr lang="en-US" sz="1600">
                <a:solidFill>
                  <a:schemeClr val="dk2"/>
                </a:solidFill>
                <a:latin typeface="Consolas"/>
                <a:ea typeface="Consolas"/>
                <a:cs typeface="Consolas"/>
                <a:sym typeface="Consolas"/>
              </a:rPr>
              <a:t>* A=(</a:t>
            </a:r>
            <a:r>
              <a:rPr lang="en-US" sz="1600">
                <a:solidFill>
                  <a:srgbClr val="A64CFF"/>
                </a:solidFill>
                <a:latin typeface="Consolas"/>
                <a:ea typeface="Consolas"/>
                <a:cs typeface="Consolas"/>
                <a:sym typeface="Consolas"/>
              </a:rPr>
              <a:t>int</a:t>
            </a:r>
            <a:r>
              <a:rPr lang="en-US" sz="1600">
                <a:solidFill>
                  <a:schemeClr val="dk2"/>
                </a:solidFill>
                <a:latin typeface="Consolas"/>
                <a:ea typeface="Consolas"/>
                <a:cs typeface="Consolas"/>
                <a:sym typeface="Consolas"/>
              </a:rPr>
              <a:t>*) malloc(N*sizeof(</a:t>
            </a:r>
            <a:r>
              <a:rPr lang="en-US" sz="1600">
                <a:solidFill>
                  <a:srgbClr val="A64CFF"/>
                </a:solidFill>
                <a:latin typeface="Consolas"/>
                <a:ea typeface="Consolas"/>
                <a:cs typeface="Consolas"/>
                <a:sym typeface="Consolas"/>
              </a:rPr>
              <a:t>int</a:t>
            </a:r>
            <a:r>
              <a:rPr lang="en-US" sz="16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r>
              <a:rPr b="1" lang="en-US" sz="1600">
                <a:solidFill>
                  <a:srgbClr val="0080A7"/>
                </a:solidFill>
                <a:latin typeface="Consolas"/>
                <a:ea typeface="Consolas"/>
                <a:cs typeface="Consolas"/>
                <a:sym typeface="Consolas"/>
              </a:rPr>
              <a:t>#pragma acc enter data create(A[0:N])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r>
              <a:rPr lang="en-US" sz="1600">
                <a:solidFill>
                  <a:srgbClr val="5570FD"/>
                </a:solidFill>
                <a:latin typeface="Consolas"/>
                <a:ea typeface="Consolas"/>
                <a:cs typeface="Consolas"/>
                <a:sym typeface="Consolas"/>
              </a:rPr>
              <a:t>return</a:t>
            </a:r>
            <a:r>
              <a:rPr lang="en-US" sz="1600">
                <a:solidFill>
                  <a:schemeClr val="dk2"/>
                </a:solidFill>
                <a:latin typeface="Consolas"/>
                <a:ea typeface="Consolas"/>
                <a:cs typeface="Consolas"/>
                <a:sym typeface="Consolas"/>
              </a:rPr>
              <a:t> A;</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sz="16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600">
                <a:solidFill>
                  <a:srgbClr val="A64CFF"/>
                </a:solidFill>
                <a:latin typeface="Consolas"/>
                <a:ea typeface="Consolas"/>
                <a:cs typeface="Consolas"/>
                <a:sym typeface="Consolas"/>
              </a:rPr>
              <a:t>void</a:t>
            </a:r>
            <a:r>
              <a:rPr lang="en-US" sz="1600">
                <a:solidFill>
                  <a:schemeClr val="dk2"/>
                </a:solidFill>
                <a:latin typeface="Consolas"/>
                <a:ea typeface="Consolas"/>
                <a:cs typeface="Consolas"/>
                <a:sym typeface="Consolas"/>
              </a:rPr>
              <a:t> deallocate_array(</a:t>
            </a:r>
            <a:r>
              <a:rPr lang="en-US" sz="1600">
                <a:solidFill>
                  <a:srgbClr val="A64CFF"/>
                </a:solidFill>
                <a:latin typeface="Consolas"/>
                <a:ea typeface="Consolas"/>
                <a:cs typeface="Consolas"/>
                <a:sym typeface="Consolas"/>
              </a:rPr>
              <a:t>int</a:t>
            </a:r>
            <a:r>
              <a:rPr lang="en-US" sz="1600">
                <a:solidFill>
                  <a:schemeClr val="dk2"/>
                </a:solidFill>
                <a:latin typeface="Consolas"/>
                <a:ea typeface="Consolas"/>
                <a:cs typeface="Consolas"/>
                <a:sym typeface="Consolas"/>
              </a:rPr>
              <a:t>* A){</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r>
              <a:rPr b="1" lang="en-US" sz="1600">
                <a:solidFill>
                  <a:srgbClr val="0080A7"/>
                </a:solidFill>
                <a:latin typeface="Consolas"/>
                <a:ea typeface="Consolas"/>
                <a:cs typeface="Consolas"/>
                <a:sym typeface="Consolas"/>
              </a:rPr>
              <a:t>#pragma acc exit data delete(A)</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free(A);</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sz="16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600">
                <a:solidFill>
                  <a:srgbClr val="A64CFF"/>
                </a:solidFill>
                <a:latin typeface="Consolas"/>
                <a:ea typeface="Consolas"/>
                <a:cs typeface="Consolas"/>
                <a:sym typeface="Consolas"/>
              </a:rPr>
              <a:t>void</a:t>
            </a:r>
            <a:r>
              <a:rPr lang="en-US" sz="1600">
                <a:solidFill>
                  <a:schemeClr val="dk2"/>
                </a:solidFill>
                <a:latin typeface="Consolas"/>
                <a:ea typeface="Consolas"/>
                <a:cs typeface="Consolas"/>
                <a:sym typeface="Consolas"/>
              </a:rPr>
              <a:t> initialize_array(</a:t>
            </a:r>
            <a:r>
              <a:rPr lang="en-US" sz="1600">
                <a:solidFill>
                  <a:srgbClr val="A64CFF"/>
                </a:solidFill>
                <a:latin typeface="Consolas"/>
                <a:ea typeface="Consolas"/>
                <a:cs typeface="Consolas"/>
                <a:sym typeface="Consolas"/>
              </a:rPr>
              <a:t>int</a:t>
            </a:r>
            <a:r>
              <a:rPr lang="en-US" sz="1600">
                <a:solidFill>
                  <a:schemeClr val="dk2"/>
                </a:solidFill>
                <a:latin typeface="Consolas"/>
                <a:ea typeface="Consolas"/>
                <a:cs typeface="Consolas"/>
                <a:sym typeface="Consolas"/>
              </a:rPr>
              <a:t>* A, </a:t>
            </a:r>
            <a:r>
              <a:rPr lang="en-US" sz="1600">
                <a:solidFill>
                  <a:srgbClr val="A64CFF"/>
                </a:solidFill>
                <a:latin typeface="Consolas"/>
                <a:ea typeface="Consolas"/>
                <a:cs typeface="Consolas"/>
                <a:sym typeface="Consolas"/>
              </a:rPr>
              <a:t>int</a:t>
            </a:r>
            <a:r>
              <a:rPr lang="en-US" sz="1600">
                <a:solidFill>
                  <a:schemeClr val="dk2"/>
                </a:solidFill>
                <a:latin typeface="Consolas"/>
                <a:ea typeface="Consolas"/>
                <a:cs typeface="Consolas"/>
                <a:sym typeface="Consolas"/>
              </a:rPr>
              <a:t> 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r>
              <a:rPr lang="en-US" sz="1600">
                <a:solidFill>
                  <a:srgbClr val="5570FD"/>
                </a:solidFill>
                <a:latin typeface="Consolas"/>
                <a:ea typeface="Consolas"/>
                <a:cs typeface="Consolas"/>
                <a:sym typeface="Consolas"/>
              </a:rPr>
              <a:t>for</a:t>
            </a:r>
            <a:r>
              <a:rPr lang="en-US" sz="1600">
                <a:solidFill>
                  <a:schemeClr val="dk2"/>
                </a:solidFill>
                <a:latin typeface="Consolas"/>
                <a:ea typeface="Consolas"/>
                <a:cs typeface="Consolas"/>
                <a:sym typeface="Consolas"/>
              </a:rPr>
              <a:t>(</a:t>
            </a:r>
            <a:r>
              <a:rPr lang="en-US" sz="1600">
                <a:solidFill>
                  <a:srgbClr val="A64CFF"/>
                </a:solidFill>
                <a:latin typeface="Consolas"/>
                <a:ea typeface="Consolas"/>
                <a:cs typeface="Consolas"/>
                <a:sym typeface="Consolas"/>
              </a:rPr>
              <a:t>int</a:t>
            </a:r>
            <a:r>
              <a:rPr lang="en-US" sz="1600">
                <a:solidFill>
                  <a:schemeClr val="dk2"/>
                </a:solidFill>
                <a:latin typeface="Consolas"/>
                <a:ea typeface="Consolas"/>
                <a:cs typeface="Consolas"/>
                <a:sym typeface="Consolas"/>
              </a:rPr>
              <a:t> i = 0; i &lt; N; i++){</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A[i] = i;</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1" lang="en-US" sz="1600">
                <a:solidFill>
                  <a:srgbClr val="0080A7"/>
                </a:solidFill>
                <a:latin typeface="Consolas"/>
                <a:ea typeface="Consolas"/>
                <a:cs typeface="Consolas"/>
                <a:sym typeface="Consolas"/>
              </a:rPr>
              <a:t>	#pragma acc update device(A[0:N])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sz="1600">
              <a:solidFill>
                <a:schemeClr val="dk2"/>
              </a:solidFill>
              <a:latin typeface="Consolas"/>
              <a:ea typeface="Consolas"/>
              <a:cs typeface="Consolas"/>
              <a:sym typeface="Consolas"/>
            </a:endParaRPr>
          </a:p>
        </p:txBody>
      </p:sp>
      <p:sp>
        <p:nvSpPr>
          <p:cNvPr id="865" name="Google Shape;865;p47"/>
          <p:cNvSpPr txBox="1"/>
          <p:nvPr>
            <p:ph idx="1" type="body"/>
          </p:nvPr>
        </p:nvSpPr>
        <p:spPr>
          <a:xfrm>
            <a:off x="5407693" y="1679246"/>
            <a:ext cx="5375822" cy="397031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Inside the </a:t>
            </a:r>
            <a:r>
              <a:rPr b="1" i="0" lang="en-US" sz="2000" u="none" cap="none" strike="noStrike">
                <a:solidFill>
                  <a:schemeClr val="dk2"/>
                </a:solidFill>
                <a:latin typeface="Arial"/>
                <a:ea typeface="Arial"/>
                <a:cs typeface="Arial"/>
                <a:sym typeface="Arial"/>
              </a:rPr>
              <a:t>initialize</a:t>
            </a:r>
            <a:r>
              <a:rPr b="0" i="0" lang="en-US" sz="2000" u="none" cap="none" strike="noStrike">
                <a:solidFill>
                  <a:schemeClr val="dk2"/>
                </a:solidFill>
                <a:latin typeface="Arial"/>
                <a:ea typeface="Arial"/>
                <a:cs typeface="Arial"/>
                <a:sym typeface="Arial"/>
              </a:rPr>
              <a:t> function we alter the host copy of </a:t>
            </a:r>
            <a:r>
              <a:rPr b="1" i="0" lang="en-US" sz="2000" u="none" cap="none" strike="noStrike">
                <a:solidFill>
                  <a:schemeClr val="dk2"/>
                </a:solidFill>
                <a:latin typeface="Arial"/>
                <a:ea typeface="Arial"/>
                <a:cs typeface="Arial"/>
                <a:sym typeface="Arial"/>
              </a:rPr>
              <a:t>‘A’</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means that after calling </a:t>
            </a:r>
            <a:r>
              <a:rPr b="1" i="0" lang="en-US" sz="2000" u="none" cap="none" strike="noStrike">
                <a:solidFill>
                  <a:schemeClr val="dk2"/>
                </a:solidFill>
                <a:latin typeface="Arial"/>
                <a:ea typeface="Arial"/>
                <a:cs typeface="Arial"/>
                <a:sym typeface="Arial"/>
              </a:rPr>
              <a:t>initialize</a:t>
            </a:r>
            <a:r>
              <a:rPr b="0" i="0" lang="en-US" sz="2000" u="none" cap="none" strike="noStrike">
                <a:solidFill>
                  <a:schemeClr val="dk2"/>
                </a:solidFill>
                <a:latin typeface="Arial"/>
                <a:ea typeface="Arial"/>
                <a:cs typeface="Arial"/>
                <a:sym typeface="Arial"/>
              </a:rPr>
              <a:t> the host and device copy of </a:t>
            </a:r>
            <a:r>
              <a:rPr b="1" i="0" lang="en-US" sz="2000" u="none" cap="none" strike="noStrike">
                <a:solidFill>
                  <a:schemeClr val="dk2"/>
                </a:solidFill>
                <a:latin typeface="Arial"/>
                <a:ea typeface="Arial"/>
                <a:cs typeface="Arial"/>
                <a:sym typeface="Arial"/>
              </a:rPr>
              <a:t>‘A’</a:t>
            </a:r>
            <a:r>
              <a:rPr b="0" i="0" lang="en-US" sz="2000" u="none" cap="none" strike="noStrike">
                <a:solidFill>
                  <a:schemeClr val="dk2"/>
                </a:solidFill>
                <a:latin typeface="Arial"/>
                <a:ea typeface="Arial"/>
                <a:cs typeface="Arial"/>
                <a:sym typeface="Arial"/>
              </a:rPr>
              <a:t> are out-of-sync</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use the </a:t>
            </a:r>
            <a:r>
              <a:rPr b="1" i="0" lang="en-US" sz="2000" u="none" cap="none" strike="noStrike">
                <a:solidFill>
                  <a:schemeClr val="dk2"/>
                </a:solidFill>
                <a:latin typeface="Arial"/>
                <a:ea typeface="Arial"/>
                <a:cs typeface="Arial"/>
                <a:sym typeface="Arial"/>
              </a:rPr>
              <a:t>update</a:t>
            </a:r>
            <a:r>
              <a:rPr b="0" i="0" lang="en-US" sz="2000" u="none" cap="none" strike="noStrike">
                <a:solidFill>
                  <a:schemeClr val="dk2"/>
                </a:solidFill>
                <a:latin typeface="Arial"/>
                <a:ea typeface="Arial"/>
                <a:cs typeface="Arial"/>
                <a:sym typeface="Arial"/>
              </a:rPr>
              <a:t> directive with the </a:t>
            </a:r>
            <a:r>
              <a:rPr b="1" i="0" lang="en-US" sz="2000" u="none" cap="none" strike="noStrike">
                <a:solidFill>
                  <a:schemeClr val="dk2"/>
                </a:solidFill>
                <a:latin typeface="Arial"/>
                <a:ea typeface="Arial"/>
                <a:cs typeface="Arial"/>
                <a:sym typeface="Arial"/>
              </a:rPr>
              <a:t>device</a:t>
            </a:r>
            <a:r>
              <a:rPr b="0" i="0" lang="en-US" sz="2000" u="none" cap="none" strike="noStrike">
                <a:solidFill>
                  <a:schemeClr val="dk2"/>
                </a:solidFill>
                <a:latin typeface="Arial"/>
                <a:ea typeface="Arial"/>
                <a:cs typeface="Arial"/>
                <a:sym typeface="Arial"/>
              </a:rPr>
              <a:t> clause to update the device copy of </a:t>
            </a:r>
            <a:r>
              <a:rPr b="1" i="0" lang="en-US" sz="2000" u="none" cap="none" strike="noStrike">
                <a:solidFill>
                  <a:schemeClr val="dk2"/>
                </a:solidFill>
                <a:latin typeface="Arial"/>
                <a:ea typeface="Arial"/>
                <a:cs typeface="Arial"/>
                <a:sym typeface="Arial"/>
              </a:rPr>
              <a:t>‘A’</a:t>
            </a:r>
            <a:endParaRPr b="0" i="0" sz="2000" u="none" cap="none" strike="noStrike">
              <a:solidFill>
                <a:schemeClr val="dk2"/>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Without the </a:t>
            </a:r>
            <a:r>
              <a:rPr b="1" i="0" lang="en-US" sz="2000" u="none" cap="none" strike="noStrike">
                <a:solidFill>
                  <a:schemeClr val="dk2"/>
                </a:solidFill>
                <a:latin typeface="Arial"/>
                <a:ea typeface="Arial"/>
                <a:cs typeface="Arial"/>
                <a:sym typeface="Arial"/>
              </a:rPr>
              <a:t>update</a:t>
            </a:r>
            <a:r>
              <a:rPr b="0" i="0" lang="en-US" sz="2000" u="none" cap="none" strike="noStrike">
                <a:solidFill>
                  <a:schemeClr val="dk2"/>
                </a:solidFill>
                <a:latin typeface="Arial"/>
                <a:ea typeface="Arial"/>
                <a:cs typeface="Arial"/>
                <a:sym typeface="Arial"/>
              </a:rPr>
              <a:t> directive later compute regions will use incorrect data.</a:t>
            </a:r>
            <a:endParaRPr/>
          </a:p>
        </p:txBody>
      </p:sp>
      <p:sp>
        <p:nvSpPr>
          <p:cNvPr id="866" name="Google Shape;866;p47"/>
          <p:cNvSpPr/>
          <p:nvPr/>
        </p:nvSpPr>
        <p:spPr>
          <a:xfrm>
            <a:off x="635000" y="4318000"/>
            <a:ext cx="3238500" cy="673100"/>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67" name="Google Shape;867;p47"/>
          <p:cNvSpPr/>
          <p:nvPr/>
        </p:nvSpPr>
        <p:spPr>
          <a:xfrm>
            <a:off x="635000" y="4965700"/>
            <a:ext cx="4038600" cy="237744"/>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5">
                                            <p:txEl>
                                              <p:pRg end="0" st="0"/>
                                            </p:txEl>
                                          </p:spTgt>
                                        </p:tgtEl>
                                        <p:attrNameLst>
                                          <p:attrName>style.visibility</p:attrName>
                                        </p:attrNameLst>
                                      </p:cBhvr>
                                      <p:to>
                                        <p:strVal val="visible"/>
                                      </p:to>
                                    </p:set>
                                    <p:animEffect filter="fade" transition="in">
                                      <p:cBhvr>
                                        <p:cTn dur="500"/>
                                        <p:tgtEl>
                                          <p:spTgt spid="86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5">
                                            <p:txEl>
                                              <p:pRg end="1" st="1"/>
                                            </p:txEl>
                                          </p:spTgt>
                                        </p:tgtEl>
                                        <p:attrNameLst>
                                          <p:attrName>style.visibility</p:attrName>
                                        </p:attrNameLst>
                                      </p:cBhvr>
                                      <p:to>
                                        <p:strVal val="visible"/>
                                      </p:to>
                                    </p:set>
                                    <p:animEffect filter="fade" transition="in">
                                      <p:cBhvr>
                                        <p:cTn dur="500"/>
                                        <p:tgtEl>
                                          <p:spTgt spid="86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5">
                                            <p:txEl>
                                              <p:pRg end="2" st="2"/>
                                            </p:txEl>
                                          </p:spTgt>
                                        </p:tgtEl>
                                        <p:attrNameLst>
                                          <p:attrName>style.visibility</p:attrName>
                                        </p:attrNameLst>
                                      </p:cBhvr>
                                      <p:to>
                                        <p:strVal val="visible"/>
                                      </p:to>
                                    </p:set>
                                    <p:animEffect filter="fade" transition="in">
                                      <p:cBhvr>
                                        <p:cTn dur="500"/>
                                        <p:tgtEl>
                                          <p:spTgt spid="86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5">
                                            <p:txEl>
                                              <p:pRg end="3" st="3"/>
                                            </p:txEl>
                                          </p:spTgt>
                                        </p:tgtEl>
                                        <p:attrNameLst>
                                          <p:attrName>style.visibility</p:attrName>
                                        </p:attrNameLst>
                                      </p:cBhvr>
                                      <p:to>
                                        <p:strVal val="visible"/>
                                      </p:to>
                                    </p:set>
                                    <p:animEffect filter="fade" transition="in">
                                      <p:cBhvr>
                                        <p:cTn dur="500"/>
                                        <p:tgtEl>
                                          <p:spTgt spid="865">
                                            <p:txEl>
                                              <p:pRg end="3" st="3"/>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866"/>
                                        </p:tgtEl>
                                        <p:attrNameLst>
                                          <p:attrName>style.visibility</p:attrName>
                                        </p:attrNameLst>
                                      </p:cBhvr>
                                      <p:to>
                                        <p:strVal val="visible"/>
                                      </p:to>
                                    </p:set>
                                    <p:animEffect filter="fade" transition="in">
                                      <p:cBhvr>
                                        <p:cTn dur="500"/>
                                        <p:tgtEl>
                                          <p:spTgt spid="8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866"/>
                                        </p:tgtEl>
                                      </p:cBhvr>
                                    </p:animEffect>
                                    <p:set>
                                      <p:cBhvr>
                                        <p:cTn dur="1" fill="hold">
                                          <p:stCondLst>
                                            <p:cond delay="500"/>
                                          </p:stCondLst>
                                        </p:cTn>
                                        <p:tgtEl>
                                          <p:spTgt spid="866"/>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867"/>
                                        </p:tgtEl>
                                        <p:attrNameLst>
                                          <p:attrName>style.visibility</p:attrName>
                                        </p:attrNameLst>
                                      </p:cBhvr>
                                      <p:to>
                                        <p:strVal val="visible"/>
                                      </p:to>
                                    </p:set>
                                    <p:animEffect filter="fade" transition="in">
                                      <p:cBhvr>
                                        <p:cTn dur="500"/>
                                        <p:tgtEl>
                                          <p:spTgt spid="8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867"/>
                                        </p:tgtEl>
                                      </p:cBhvr>
                                    </p:animEffect>
                                    <p:set>
                                      <p:cBhvr>
                                        <p:cTn dur="1" fill="hold">
                                          <p:stCondLst>
                                            <p:cond delay="500"/>
                                          </p:stCondLst>
                                        </p:cTn>
                                        <p:tgtEl>
                                          <p:spTgt spid="86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2"/>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EXPLICIT MEMORY MANAGEMENT</a:t>
            </a:r>
            <a:endParaRPr/>
          </a:p>
        </p:txBody>
      </p:sp>
      <p:sp>
        <p:nvSpPr>
          <p:cNvPr id="78" name="Google Shape;78;p12"/>
          <p:cNvSpPr txBox="1"/>
          <p:nvPr>
            <p:ph idx="1" type="body"/>
          </p:nvPr>
        </p:nvSpPr>
        <p:spPr>
          <a:xfrm>
            <a:off x="414774" y="1967862"/>
            <a:ext cx="5170238"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Data must be visible on the </a:t>
            </a:r>
            <a:r>
              <a:rPr b="1" i="0" lang="en-US" sz="2000" u="none" cap="none" strike="noStrike">
                <a:solidFill>
                  <a:schemeClr val="dk2"/>
                </a:solidFill>
                <a:latin typeface="Arial"/>
                <a:ea typeface="Arial"/>
                <a:cs typeface="Arial"/>
                <a:sym typeface="Arial"/>
              </a:rPr>
              <a:t>device</a:t>
            </a:r>
            <a:r>
              <a:rPr b="0" i="0" lang="en-US" sz="2000" u="none" cap="none" strike="noStrike">
                <a:solidFill>
                  <a:schemeClr val="dk2"/>
                </a:solidFill>
                <a:latin typeface="Arial"/>
                <a:ea typeface="Arial"/>
                <a:cs typeface="Arial"/>
                <a:sym typeface="Arial"/>
              </a:rPr>
              <a:t> when we run our </a:t>
            </a:r>
            <a:r>
              <a:rPr b="1" i="0" lang="en-US" sz="2000" u="none" cap="none" strike="noStrike">
                <a:solidFill>
                  <a:schemeClr val="dk2"/>
                </a:solidFill>
                <a:latin typeface="Arial"/>
                <a:ea typeface="Arial"/>
                <a:cs typeface="Arial"/>
                <a:sym typeface="Arial"/>
              </a:rPr>
              <a:t>parallel</a:t>
            </a:r>
            <a:r>
              <a:rPr b="0" i="0" lang="en-US" sz="2000" u="none" cap="none" strike="noStrike">
                <a:solidFill>
                  <a:schemeClr val="dk2"/>
                </a:solidFill>
                <a:latin typeface="Arial"/>
                <a:ea typeface="Arial"/>
                <a:cs typeface="Arial"/>
                <a:sym typeface="Arial"/>
              </a:rPr>
              <a:t> code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Data must be visible on the </a:t>
            </a:r>
            <a:r>
              <a:rPr b="1" i="0" lang="en-US" sz="2000" u="none" cap="none" strike="noStrike">
                <a:solidFill>
                  <a:schemeClr val="dk2"/>
                </a:solidFill>
                <a:latin typeface="Arial"/>
                <a:ea typeface="Arial"/>
                <a:cs typeface="Arial"/>
                <a:sym typeface="Arial"/>
              </a:rPr>
              <a:t>host</a:t>
            </a:r>
            <a:r>
              <a:rPr b="0" i="0" lang="en-US" sz="2000" u="none" cap="none" strike="noStrike">
                <a:solidFill>
                  <a:schemeClr val="dk2"/>
                </a:solidFill>
                <a:latin typeface="Arial"/>
                <a:ea typeface="Arial"/>
                <a:cs typeface="Arial"/>
                <a:sym typeface="Arial"/>
              </a:rPr>
              <a:t> when we run our </a:t>
            </a:r>
            <a:r>
              <a:rPr b="1" i="0" lang="en-US" sz="2000" u="none" cap="none" strike="noStrike">
                <a:solidFill>
                  <a:schemeClr val="dk2"/>
                </a:solidFill>
                <a:latin typeface="Arial"/>
                <a:ea typeface="Arial"/>
                <a:cs typeface="Arial"/>
                <a:sym typeface="Arial"/>
              </a:rPr>
              <a:t>sequential</a:t>
            </a:r>
            <a:r>
              <a:rPr b="0" i="0" lang="en-US" sz="2000" u="none" cap="none" strike="noStrike">
                <a:solidFill>
                  <a:schemeClr val="dk2"/>
                </a:solidFill>
                <a:latin typeface="Arial"/>
                <a:ea typeface="Arial"/>
                <a:cs typeface="Arial"/>
                <a:sym typeface="Arial"/>
              </a:rPr>
              <a:t> code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the host and device don’t share memory, data movement must occur</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To maximize performance, the programmer should avoid all unnecessary data transfers</a:t>
            </a:r>
            <a:endParaRPr/>
          </a:p>
        </p:txBody>
      </p:sp>
      <p:sp>
        <p:nvSpPr>
          <p:cNvPr id="79" name="Google Shape;79;p12"/>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Requirements</a:t>
            </a:r>
            <a:endParaRPr/>
          </a:p>
        </p:txBody>
      </p:sp>
      <p:sp>
        <p:nvSpPr>
          <p:cNvPr id="80" name="Google Shape;80;p12"/>
          <p:cNvSpPr/>
          <p:nvPr/>
        </p:nvSpPr>
        <p:spPr>
          <a:xfrm>
            <a:off x="6091806" y="1605918"/>
            <a:ext cx="1638300" cy="1038225"/>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Host</a:t>
            </a:r>
            <a:endParaRPr/>
          </a:p>
        </p:txBody>
      </p:sp>
      <p:sp>
        <p:nvSpPr>
          <p:cNvPr id="81" name="Google Shape;81;p12"/>
          <p:cNvSpPr/>
          <p:nvPr/>
        </p:nvSpPr>
        <p:spPr>
          <a:xfrm>
            <a:off x="8389283" y="1605917"/>
            <a:ext cx="2219325" cy="1995869"/>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Device</a:t>
            </a:r>
            <a:endParaRPr/>
          </a:p>
        </p:txBody>
      </p:sp>
      <p:sp>
        <p:nvSpPr>
          <p:cNvPr id="82" name="Google Shape;82;p12"/>
          <p:cNvSpPr/>
          <p:nvPr/>
        </p:nvSpPr>
        <p:spPr>
          <a:xfrm>
            <a:off x="6091806" y="3430334"/>
            <a:ext cx="1638300" cy="2259415"/>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Host Memory</a:t>
            </a:r>
            <a:endParaRPr/>
          </a:p>
        </p:txBody>
      </p:sp>
      <p:sp>
        <p:nvSpPr>
          <p:cNvPr id="83" name="Google Shape;83;p12"/>
          <p:cNvSpPr/>
          <p:nvPr/>
        </p:nvSpPr>
        <p:spPr>
          <a:xfrm>
            <a:off x="8389282" y="4560041"/>
            <a:ext cx="2219325" cy="1126746"/>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Device Memory</a:t>
            </a:r>
            <a:endParaRPr/>
          </a:p>
        </p:txBody>
      </p:sp>
      <p:sp>
        <p:nvSpPr>
          <p:cNvPr id="84" name="Google Shape;84;p12"/>
          <p:cNvSpPr/>
          <p:nvPr/>
        </p:nvSpPr>
        <p:spPr>
          <a:xfrm>
            <a:off x="6641401" y="2703442"/>
            <a:ext cx="539109" cy="681259"/>
          </a:xfrm>
          <a:prstGeom prst="upDownArrow">
            <a:avLst>
              <a:gd fmla="val 50000" name="adj1"/>
              <a:gd fmla="val 32332"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5" name="Google Shape;85;p12"/>
          <p:cNvSpPr/>
          <p:nvPr/>
        </p:nvSpPr>
        <p:spPr>
          <a:xfrm>
            <a:off x="9229389" y="3735019"/>
            <a:ext cx="539109" cy="681259"/>
          </a:xfrm>
          <a:prstGeom prst="upDownArrow">
            <a:avLst>
              <a:gd fmla="val 50000" name="adj1"/>
              <a:gd fmla="val 32332"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6" name="Google Shape;86;p12"/>
          <p:cNvSpPr/>
          <p:nvPr/>
        </p:nvSpPr>
        <p:spPr>
          <a:xfrm>
            <a:off x="7773942" y="4963412"/>
            <a:ext cx="571504" cy="320004"/>
          </a:xfrm>
          <a:prstGeom prst="leftRightArrow">
            <a:avLst>
              <a:gd fmla="val 50000" name="adj1"/>
              <a:gd fmla="val 48117"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72" name="Shape 872"/>
        <p:cNvGrpSpPr/>
        <p:nvPr/>
      </p:nvGrpSpPr>
      <p:grpSpPr>
        <a:xfrm>
          <a:off x="0" y="0"/>
          <a:ext cx="0" cy="0"/>
          <a:chOff x="0" y="0"/>
          <a:chExt cx="0" cy="0"/>
        </a:xfrm>
      </p:grpSpPr>
      <p:sp>
        <p:nvSpPr>
          <p:cNvPr id="873" name="Google Shape;873;p48"/>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SYNCHRONIZE DATA WITH UPDATE</a:t>
            </a:r>
            <a:endParaRPr/>
          </a:p>
        </p:txBody>
      </p:sp>
      <p:sp>
        <p:nvSpPr>
          <p:cNvPr id="874" name="Google Shape;874;p48"/>
          <p:cNvSpPr txBox="1"/>
          <p:nvPr/>
        </p:nvSpPr>
        <p:spPr>
          <a:xfrm>
            <a:off x="419641" y="1734646"/>
            <a:ext cx="4853003" cy="3859518"/>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600">
                <a:solidFill>
                  <a:srgbClr val="A64CFF"/>
                </a:solidFill>
                <a:latin typeface="Consolas"/>
                <a:ea typeface="Consolas"/>
                <a:cs typeface="Consolas"/>
                <a:sym typeface="Consolas"/>
              </a:rPr>
              <a:t>subroutine </a:t>
            </a:r>
            <a:r>
              <a:rPr lang="en-US" sz="1600">
                <a:solidFill>
                  <a:schemeClr val="dk2"/>
                </a:solidFill>
                <a:latin typeface="Consolas"/>
                <a:ea typeface="Consolas"/>
                <a:cs typeface="Consolas"/>
                <a:sym typeface="Consolas"/>
              </a:rPr>
              <a:t>allocate_array(A, 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r>
              <a:rPr lang="en-US" sz="1600">
                <a:solidFill>
                  <a:srgbClr val="A64CFF"/>
                </a:solidFill>
                <a:latin typeface="Consolas"/>
                <a:ea typeface="Consolas"/>
                <a:cs typeface="Consolas"/>
                <a:sym typeface="Consolas"/>
              </a:rPr>
              <a:t>allocate</a:t>
            </a:r>
            <a:r>
              <a:rPr lang="en-US" sz="1600">
                <a:solidFill>
                  <a:schemeClr val="dk2"/>
                </a:solidFill>
                <a:latin typeface="Consolas"/>
                <a:ea typeface="Consolas"/>
                <a:cs typeface="Consolas"/>
                <a:sym typeface="Consolas"/>
              </a:rPr>
              <a:t>(A(1:N))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r>
              <a:rPr b="1" lang="en-US" sz="1600">
                <a:solidFill>
                  <a:srgbClr val="F1562D"/>
                </a:solidFill>
                <a:latin typeface="Consolas"/>
                <a:ea typeface="Consolas"/>
                <a:cs typeface="Consolas"/>
                <a:sym typeface="Consolas"/>
              </a:rPr>
              <a:t>!$acc enter data create(A[0:N])</a:t>
            </a:r>
            <a:endParaRPr/>
          </a:p>
          <a:p>
            <a:pPr indent="0" lvl="0" marL="0" marR="0" rtl="0" algn="l">
              <a:lnSpc>
                <a:spcPct val="90000"/>
              </a:lnSpc>
              <a:spcBef>
                <a:spcPts val="0"/>
              </a:spcBef>
              <a:spcAft>
                <a:spcPts val="0"/>
              </a:spcAft>
              <a:buNone/>
            </a:pPr>
            <a:r>
              <a:rPr lang="en-US" sz="1600">
                <a:solidFill>
                  <a:srgbClr val="A64CFF"/>
                </a:solidFill>
                <a:latin typeface="Consolas"/>
                <a:ea typeface="Consolas"/>
                <a:cs typeface="Consolas"/>
                <a:sym typeface="Consolas"/>
              </a:rPr>
              <a:t>end subroutine </a:t>
            </a:r>
            <a:endParaRPr/>
          </a:p>
          <a:p>
            <a:pPr indent="0" lvl="0" marL="0" marR="0" rtl="0" algn="l">
              <a:lnSpc>
                <a:spcPct val="90000"/>
              </a:lnSpc>
              <a:spcBef>
                <a:spcPts val="0"/>
              </a:spcBef>
              <a:spcAft>
                <a:spcPts val="0"/>
              </a:spcAft>
              <a:buNone/>
            </a:pPr>
            <a:r>
              <a:t/>
            </a:r>
            <a:endParaRPr sz="16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600">
                <a:solidFill>
                  <a:srgbClr val="A64CFF"/>
                </a:solidFill>
                <a:latin typeface="Consolas"/>
                <a:ea typeface="Consolas"/>
                <a:cs typeface="Consolas"/>
                <a:sym typeface="Consolas"/>
              </a:rPr>
              <a:t>subroutine </a:t>
            </a:r>
            <a:r>
              <a:rPr lang="en-US" sz="1600">
                <a:solidFill>
                  <a:schemeClr val="dk2"/>
                </a:solidFill>
                <a:latin typeface="Consolas"/>
                <a:ea typeface="Consolas"/>
                <a:cs typeface="Consolas"/>
                <a:sym typeface="Consolas"/>
              </a:rPr>
              <a:t>deallocate_array(A){</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r>
              <a:rPr b="1" lang="en-US" sz="1600">
                <a:solidFill>
                  <a:srgbClr val="F1562D"/>
                </a:solidFill>
                <a:latin typeface="Consolas"/>
                <a:ea typeface="Consolas"/>
                <a:cs typeface="Consolas"/>
                <a:sym typeface="Consolas"/>
              </a:rPr>
              <a:t>!$acc exit data delete(A)</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deallocate(A)</a:t>
            </a:r>
            <a:endParaRPr/>
          </a:p>
          <a:p>
            <a:pPr indent="0" lvl="0" marL="0" marR="0" rtl="0" algn="l">
              <a:lnSpc>
                <a:spcPct val="90000"/>
              </a:lnSpc>
              <a:spcBef>
                <a:spcPts val="0"/>
              </a:spcBef>
              <a:spcAft>
                <a:spcPts val="0"/>
              </a:spcAft>
              <a:buNone/>
            </a:pPr>
            <a:r>
              <a:rPr lang="en-US" sz="1600">
                <a:solidFill>
                  <a:srgbClr val="A64CFF"/>
                </a:solidFill>
                <a:latin typeface="Consolas"/>
                <a:ea typeface="Consolas"/>
                <a:cs typeface="Consolas"/>
                <a:sym typeface="Consolas"/>
              </a:rPr>
              <a:t>end subroutine</a:t>
            </a:r>
            <a:endParaRPr/>
          </a:p>
          <a:p>
            <a:pPr indent="0" lvl="0" marL="0" marR="0" rtl="0" algn="l">
              <a:lnSpc>
                <a:spcPct val="90000"/>
              </a:lnSpc>
              <a:spcBef>
                <a:spcPts val="0"/>
              </a:spcBef>
              <a:spcAft>
                <a:spcPts val="0"/>
              </a:spcAft>
              <a:buNone/>
            </a:pPr>
            <a:r>
              <a:t/>
            </a:r>
            <a:endParaRPr sz="16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600">
                <a:solidFill>
                  <a:srgbClr val="A64CFF"/>
                </a:solidFill>
                <a:latin typeface="Consolas"/>
                <a:ea typeface="Consolas"/>
                <a:cs typeface="Consolas"/>
                <a:sym typeface="Consolas"/>
              </a:rPr>
              <a:t>subroutine</a:t>
            </a:r>
            <a:r>
              <a:rPr lang="en-US" sz="1600">
                <a:solidFill>
                  <a:schemeClr val="dk2"/>
                </a:solidFill>
                <a:latin typeface="Consolas"/>
                <a:ea typeface="Consolas"/>
                <a:cs typeface="Consolas"/>
                <a:sym typeface="Consolas"/>
              </a:rPr>
              <a:t> initialize_array(A, 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r>
              <a:rPr lang="en-US" sz="1600">
                <a:solidFill>
                  <a:srgbClr val="5570FD"/>
                </a:solidFill>
                <a:latin typeface="Consolas"/>
                <a:ea typeface="Consolas"/>
                <a:cs typeface="Consolas"/>
                <a:sym typeface="Consolas"/>
              </a:rPr>
              <a:t>do </a:t>
            </a:r>
            <a:r>
              <a:rPr lang="en-US" sz="1600">
                <a:solidFill>
                  <a:schemeClr val="dk2"/>
                </a:solidFill>
                <a:latin typeface="Consolas"/>
                <a:ea typeface="Consolas"/>
                <a:cs typeface="Consolas"/>
                <a:sym typeface="Consolas"/>
              </a:rPr>
              <a:t>i=1,N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A(i) = i</a:t>
            </a:r>
            <a:endParaRPr sz="16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600">
                <a:solidFill>
                  <a:srgbClr val="5570FD"/>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1" lang="en-US" sz="1600">
                <a:solidFill>
                  <a:srgbClr val="0080A7"/>
                </a:solidFill>
                <a:latin typeface="Consolas"/>
                <a:ea typeface="Consolas"/>
                <a:cs typeface="Consolas"/>
                <a:sym typeface="Consolas"/>
              </a:rPr>
              <a:t>	</a:t>
            </a:r>
            <a:r>
              <a:rPr b="1" lang="en-US" sz="1600">
                <a:solidFill>
                  <a:srgbClr val="F1562D"/>
                </a:solidFill>
                <a:latin typeface="Consolas"/>
                <a:ea typeface="Consolas"/>
                <a:cs typeface="Consolas"/>
                <a:sym typeface="Consolas"/>
              </a:rPr>
              <a:t>!$acc update device(A[0:N])</a:t>
            </a:r>
            <a:endParaRPr/>
          </a:p>
          <a:p>
            <a:pPr indent="0" lvl="0" marL="0" marR="0" rtl="0" algn="l">
              <a:lnSpc>
                <a:spcPct val="90000"/>
              </a:lnSpc>
              <a:spcBef>
                <a:spcPts val="0"/>
              </a:spcBef>
              <a:spcAft>
                <a:spcPts val="0"/>
              </a:spcAft>
              <a:buNone/>
            </a:pPr>
            <a:r>
              <a:rPr lang="en-US" sz="1600">
                <a:solidFill>
                  <a:srgbClr val="A64CFF"/>
                </a:solidFill>
                <a:latin typeface="Consolas"/>
                <a:ea typeface="Consolas"/>
                <a:cs typeface="Consolas"/>
                <a:sym typeface="Consolas"/>
              </a:rPr>
              <a:t>end subroutine</a:t>
            </a:r>
            <a:endParaRPr/>
          </a:p>
          <a:p>
            <a:pPr indent="0" lvl="0" marL="0" marR="0" rtl="0" algn="l">
              <a:lnSpc>
                <a:spcPct val="90000"/>
              </a:lnSpc>
              <a:spcBef>
                <a:spcPts val="0"/>
              </a:spcBef>
              <a:spcAft>
                <a:spcPts val="0"/>
              </a:spcAft>
              <a:buNone/>
            </a:pPr>
            <a:r>
              <a:t/>
            </a:r>
            <a:endParaRPr sz="1600">
              <a:solidFill>
                <a:schemeClr val="dk2"/>
              </a:solidFill>
              <a:latin typeface="Consolas"/>
              <a:ea typeface="Consolas"/>
              <a:cs typeface="Consolas"/>
              <a:sym typeface="Consolas"/>
            </a:endParaRPr>
          </a:p>
        </p:txBody>
      </p:sp>
      <p:sp>
        <p:nvSpPr>
          <p:cNvPr id="875" name="Google Shape;875;p48"/>
          <p:cNvSpPr txBox="1"/>
          <p:nvPr>
            <p:ph idx="1" type="body"/>
          </p:nvPr>
        </p:nvSpPr>
        <p:spPr>
          <a:xfrm>
            <a:off x="5407693" y="1679246"/>
            <a:ext cx="5375822" cy="397031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Inside the </a:t>
            </a:r>
            <a:r>
              <a:rPr b="1" i="0" lang="en-US" sz="2000" u="none" cap="none" strike="noStrike">
                <a:solidFill>
                  <a:schemeClr val="dk2"/>
                </a:solidFill>
                <a:latin typeface="Arial"/>
                <a:ea typeface="Arial"/>
                <a:cs typeface="Arial"/>
                <a:sym typeface="Arial"/>
              </a:rPr>
              <a:t>initialize</a:t>
            </a:r>
            <a:r>
              <a:rPr b="0" i="0" lang="en-US" sz="2000" u="none" cap="none" strike="noStrike">
                <a:solidFill>
                  <a:schemeClr val="dk2"/>
                </a:solidFill>
                <a:latin typeface="Arial"/>
                <a:ea typeface="Arial"/>
                <a:cs typeface="Arial"/>
                <a:sym typeface="Arial"/>
              </a:rPr>
              <a:t> subroutine we alter the host copy of </a:t>
            </a:r>
            <a:r>
              <a:rPr b="1" i="0" lang="en-US" sz="2000" u="none" cap="none" strike="noStrike">
                <a:solidFill>
                  <a:schemeClr val="dk2"/>
                </a:solidFill>
                <a:latin typeface="Arial"/>
                <a:ea typeface="Arial"/>
                <a:cs typeface="Arial"/>
                <a:sym typeface="Arial"/>
              </a:rPr>
              <a:t>‘A’</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means that after calling </a:t>
            </a:r>
            <a:r>
              <a:rPr b="1" i="0" lang="en-US" sz="2000" u="none" cap="none" strike="noStrike">
                <a:solidFill>
                  <a:schemeClr val="dk2"/>
                </a:solidFill>
                <a:latin typeface="Arial"/>
                <a:ea typeface="Arial"/>
                <a:cs typeface="Arial"/>
                <a:sym typeface="Arial"/>
              </a:rPr>
              <a:t>initialize</a:t>
            </a:r>
            <a:r>
              <a:rPr b="0" i="0" lang="en-US" sz="2000" u="none" cap="none" strike="noStrike">
                <a:solidFill>
                  <a:schemeClr val="dk2"/>
                </a:solidFill>
                <a:latin typeface="Arial"/>
                <a:ea typeface="Arial"/>
                <a:cs typeface="Arial"/>
                <a:sym typeface="Arial"/>
              </a:rPr>
              <a:t> the host and device copy of </a:t>
            </a:r>
            <a:r>
              <a:rPr b="1" i="0" lang="en-US" sz="2000" u="none" cap="none" strike="noStrike">
                <a:solidFill>
                  <a:schemeClr val="dk2"/>
                </a:solidFill>
                <a:latin typeface="Arial"/>
                <a:ea typeface="Arial"/>
                <a:cs typeface="Arial"/>
                <a:sym typeface="Arial"/>
              </a:rPr>
              <a:t>‘A’</a:t>
            </a:r>
            <a:r>
              <a:rPr b="0" i="0" lang="en-US" sz="2000" u="none" cap="none" strike="noStrike">
                <a:solidFill>
                  <a:schemeClr val="dk2"/>
                </a:solidFill>
                <a:latin typeface="Arial"/>
                <a:ea typeface="Arial"/>
                <a:cs typeface="Arial"/>
                <a:sym typeface="Arial"/>
              </a:rPr>
              <a:t> are out-of-sync</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use the </a:t>
            </a:r>
            <a:r>
              <a:rPr b="1" i="0" lang="en-US" sz="2000" u="none" cap="none" strike="noStrike">
                <a:solidFill>
                  <a:schemeClr val="dk2"/>
                </a:solidFill>
                <a:latin typeface="Arial"/>
                <a:ea typeface="Arial"/>
                <a:cs typeface="Arial"/>
                <a:sym typeface="Arial"/>
              </a:rPr>
              <a:t>update</a:t>
            </a:r>
            <a:r>
              <a:rPr b="0" i="0" lang="en-US" sz="2000" u="none" cap="none" strike="noStrike">
                <a:solidFill>
                  <a:schemeClr val="dk2"/>
                </a:solidFill>
                <a:latin typeface="Arial"/>
                <a:ea typeface="Arial"/>
                <a:cs typeface="Arial"/>
                <a:sym typeface="Arial"/>
              </a:rPr>
              <a:t> directive with the </a:t>
            </a:r>
            <a:r>
              <a:rPr b="1" i="0" lang="en-US" sz="2000" u="none" cap="none" strike="noStrike">
                <a:solidFill>
                  <a:schemeClr val="dk2"/>
                </a:solidFill>
                <a:latin typeface="Arial"/>
                <a:ea typeface="Arial"/>
                <a:cs typeface="Arial"/>
                <a:sym typeface="Arial"/>
              </a:rPr>
              <a:t>device</a:t>
            </a:r>
            <a:r>
              <a:rPr b="0" i="0" lang="en-US" sz="2000" u="none" cap="none" strike="noStrike">
                <a:solidFill>
                  <a:schemeClr val="dk2"/>
                </a:solidFill>
                <a:latin typeface="Arial"/>
                <a:ea typeface="Arial"/>
                <a:cs typeface="Arial"/>
                <a:sym typeface="Arial"/>
              </a:rPr>
              <a:t> clause to update the device copy of </a:t>
            </a:r>
            <a:r>
              <a:rPr b="1" i="0" lang="en-US" sz="2000" u="none" cap="none" strike="noStrike">
                <a:solidFill>
                  <a:schemeClr val="dk2"/>
                </a:solidFill>
                <a:latin typeface="Arial"/>
                <a:ea typeface="Arial"/>
                <a:cs typeface="Arial"/>
                <a:sym typeface="Arial"/>
              </a:rPr>
              <a:t>‘A’</a:t>
            </a:r>
            <a:endParaRPr b="0" i="0" sz="2000" u="none" cap="none" strike="noStrike">
              <a:solidFill>
                <a:schemeClr val="dk2"/>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Without the </a:t>
            </a:r>
            <a:r>
              <a:rPr b="1" i="0" lang="en-US" sz="2000" u="none" cap="none" strike="noStrike">
                <a:solidFill>
                  <a:schemeClr val="dk2"/>
                </a:solidFill>
                <a:latin typeface="Arial"/>
                <a:ea typeface="Arial"/>
                <a:cs typeface="Arial"/>
                <a:sym typeface="Arial"/>
              </a:rPr>
              <a:t>update</a:t>
            </a:r>
            <a:r>
              <a:rPr b="0" i="0" lang="en-US" sz="2000" u="none" cap="none" strike="noStrike">
                <a:solidFill>
                  <a:schemeClr val="dk2"/>
                </a:solidFill>
                <a:latin typeface="Arial"/>
                <a:ea typeface="Arial"/>
                <a:cs typeface="Arial"/>
                <a:sym typeface="Arial"/>
              </a:rPr>
              <a:t> directive later compute regions will use incorrect data.</a:t>
            </a:r>
            <a:endParaRPr/>
          </a:p>
        </p:txBody>
      </p:sp>
      <p:sp>
        <p:nvSpPr>
          <p:cNvPr id="876" name="Google Shape;876;p48"/>
          <p:cNvSpPr/>
          <p:nvPr/>
        </p:nvSpPr>
        <p:spPr>
          <a:xfrm>
            <a:off x="574040" y="4238430"/>
            <a:ext cx="3238500" cy="673100"/>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77" name="Google Shape;877;p48"/>
          <p:cNvSpPr/>
          <p:nvPr/>
        </p:nvSpPr>
        <p:spPr>
          <a:xfrm>
            <a:off x="574040" y="4878451"/>
            <a:ext cx="4038600" cy="237744"/>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5">
                                            <p:txEl>
                                              <p:pRg end="0" st="0"/>
                                            </p:txEl>
                                          </p:spTgt>
                                        </p:tgtEl>
                                        <p:attrNameLst>
                                          <p:attrName>style.visibility</p:attrName>
                                        </p:attrNameLst>
                                      </p:cBhvr>
                                      <p:to>
                                        <p:strVal val="visible"/>
                                      </p:to>
                                    </p:set>
                                    <p:animEffect filter="fade" transition="in">
                                      <p:cBhvr>
                                        <p:cTn dur="500"/>
                                        <p:tgtEl>
                                          <p:spTgt spid="87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5">
                                            <p:txEl>
                                              <p:pRg end="1" st="1"/>
                                            </p:txEl>
                                          </p:spTgt>
                                        </p:tgtEl>
                                        <p:attrNameLst>
                                          <p:attrName>style.visibility</p:attrName>
                                        </p:attrNameLst>
                                      </p:cBhvr>
                                      <p:to>
                                        <p:strVal val="visible"/>
                                      </p:to>
                                    </p:set>
                                    <p:animEffect filter="fade" transition="in">
                                      <p:cBhvr>
                                        <p:cTn dur="500"/>
                                        <p:tgtEl>
                                          <p:spTgt spid="87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5">
                                            <p:txEl>
                                              <p:pRg end="2" st="2"/>
                                            </p:txEl>
                                          </p:spTgt>
                                        </p:tgtEl>
                                        <p:attrNameLst>
                                          <p:attrName>style.visibility</p:attrName>
                                        </p:attrNameLst>
                                      </p:cBhvr>
                                      <p:to>
                                        <p:strVal val="visible"/>
                                      </p:to>
                                    </p:set>
                                    <p:animEffect filter="fade" transition="in">
                                      <p:cBhvr>
                                        <p:cTn dur="500"/>
                                        <p:tgtEl>
                                          <p:spTgt spid="87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5">
                                            <p:txEl>
                                              <p:pRg end="3" st="3"/>
                                            </p:txEl>
                                          </p:spTgt>
                                        </p:tgtEl>
                                        <p:attrNameLst>
                                          <p:attrName>style.visibility</p:attrName>
                                        </p:attrNameLst>
                                      </p:cBhvr>
                                      <p:to>
                                        <p:strVal val="visible"/>
                                      </p:to>
                                    </p:set>
                                    <p:animEffect filter="fade" transition="in">
                                      <p:cBhvr>
                                        <p:cTn dur="500"/>
                                        <p:tgtEl>
                                          <p:spTgt spid="875">
                                            <p:txEl>
                                              <p:pRg end="3" st="3"/>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876"/>
                                        </p:tgtEl>
                                        <p:attrNameLst>
                                          <p:attrName>style.visibility</p:attrName>
                                        </p:attrNameLst>
                                      </p:cBhvr>
                                      <p:to>
                                        <p:strVal val="visible"/>
                                      </p:to>
                                    </p:set>
                                    <p:animEffect filter="fade" transition="in">
                                      <p:cBhvr>
                                        <p:cTn dur="500"/>
                                        <p:tgtEl>
                                          <p:spTgt spid="8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876"/>
                                        </p:tgtEl>
                                      </p:cBhvr>
                                    </p:animEffect>
                                    <p:set>
                                      <p:cBhvr>
                                        <p:cTn dur="1" fill="hold">
                                          <p:stCondLst>
                                            <p:cond delay="500"/>
                                          </p:stCondLst>
                                        </p:cTn>
                                        <p:tgtEl>
                                          <p:spTgt spid="876"/>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877"/>
                                        </p:tgtEl>
                                        <p:attrNameLst>
                                          <p:attrName>style.visibility</p:attrName>
                                        </p:attrNameLst>
                                      </p:cBhvr>
                                      <p:to>
                                        <p:strVal val="visible"/>
                                      </p:to>
                                    </p:set>
                                    <p:animEffect filter="fade" transition="in">
                                      <p:cBhvr>
                                        <p:cTn dur="500"/>
                                        <p:tgtEl>
                                          <p:spTgt spid="8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877"/>
                                        </p:tgtEl>
                                      </p:cBhvr>
                                    </p:animEffect>
                                    <p:set>
                                      <p:cBhvr>
                                        <p:cTn dur="1" fill="hold">
                                          <p:stCondLst>
                                            <p:cond delay="500"/>
                                          </p:stCondLst>
                                        </p:cTn>
                                        <p:tgtEl>
                                          <p:spTgt spid="87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49"/>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3600" u="none" cap="none" strike="noStrike">
                <a:solidFill>
                  <a:schemeClr val="lt1"/>
                </a:solidFill>
                <a:latin typeface="Arial"/>
                <a:ea typeface="Arial"/>
                <a:cs typeface="Arial"/>
                <a:sym typeface="Arial"/>
              </a:rPr>
              <a:t>C/C++ STRUCTS/CLASSES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5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C STRUCTS</a:t>
            </a:r>
            <a:endParaRPr/>
          </a:p>
        </p:txBody>
      </p:sp>
      <p:sp>
        <p:nvSpPr>
          <p:cNvPr id="889" name="Google Shape;889;p50"/>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Without dynamic data members</a:t>
            </a:r>
            <a:endParaRPr/>
          </a:p>
        </p:txBody>
      </p:sp>
      <p:sp>
        <p:nvSpPr>
          <p:cNvPr id="890" name="Google Shape;890;p50"/>
          <p:cNvSpPr txBox="1"/>
          <p:nvPr/>
        </p:nvSpPr>
        <p:spPr>
          <a:xfrm>
            <a:off x="5496958" y="1188030"/>
            <a:ext cx="5321463" cy="4801314"/>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typedef struct {</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A64CFF"/>
                </a:solidFill>
                <a:latin typeface="Consolas"/>
                <a:ea typeface="Consolas"/>
                <a:cs typeface="Consolas"/>
                <a:sym typeface="Consolas"/>
              </a:rPr>
              <a:t>float</a:t>
            </a:r>
            <a:r>
              <a:rPr lang="en-US" sz="1700">
                <a:solidFill>
                  <a:schemeClr val="dk2"/>
                </a:solidFill>
                <a:latin typeface="Consolas"/>
                <a:ea typeface="Consolas"/>
                <a:cs typeface="Consolas"/>
                <a:sym typeface="Consolas"/>
              </a:rPr>
              <a:t> x, y, z;</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float3;</a:t>
            </a:r>
            <a:endParaRPr/>
          </a:p>
          <a:p>
            <a:pPr indent="0" lvl="0" marL="0" marR="0" rtl="0" algn="l">
              <a:lnSpc>
                <a:spcPct val="90000"/>
              </a:lnSpc>
              <a:spcBef>
                <a:spcPts val="0"/>
              </a:spcBef>
              <a:spcAft>
                <a:spcPts val="0"/>
              </a:spcAft>
              <a:buNone/>
            </a:pPr>
            <a:r>
              <a:t/>
            </a:r>
            <a:endParaRPr sz="1700">
              <a:solidFill>
                <a:srgbClr val="A64CFF"/>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700">
                <a:solidFill>
                  <a:srgbClr val="A64CFF"/>
                </a:solidFill>
                <a:latin typeface="Consolas"/>
                <a:ea typeface="Consolas"/>
                <a:cs typeface="Consolas"/>
                <a:sym typeface="Consolas"/>
              </a:rPr>
              <a:t>int</a:t>
            </a:r>
            <a:r>
              <a:rPr lang="en-US" sz="1700">
                <a:solidFill>
                  <a:schemeClr val="dk2"/>
                </a:solidFill>
                <a:latin typeface="Consolas"/>
                <a:ea typeface="Consolas"/>
                <a:cs typeface="Consolas"/>
                <a:sym typeface="Consolas"/>
              </a:rPr>
              <a:t> main(</a:t>
            </a:r>
            <a:r>
              <a:rPr lang="en-US" sz="1700">
                <a:solidFill>
                  <a:srgbClr val="A64CFF"/>
                </a:solidFill>
                <a:latin typeface="Consolas"/>
                <a:ea typeface="Consolas"/>
                <a:cs typeface="Consolas"/>
                <a:sym typeface="Consolas"/>
              </a:rPr>
              <a:t>int</a:t>
            </a:r>
            <a:r>
              <a:rPr lang="en-US" sz="1700">
                <a:solidFill>
                  <a:schemeClr val="dk2"/>
                </a:solidFill>
                <a:latin typeface="Consolas"/>
                <a:ea typeface="Consolas"/>
                <a:cs typeface="Consolas"/>
                <a:sym typeface="Consolas"/>
              </a:rPr>
              <a:t> argc, </a:t>
            </a:r>
            <a:r>
              <a:rPr lang="en-US" sz="1700">
                <a:solidFill>
                  <a:srgbClr val="A64CFF"/>
                </a:solidFill>
                <a:latin typeface="Consolas"/>
                <a:ea typeface="Consolas"/>
                <a:cs typeface="Consolas"/>
                <a:sym typeface="Consolas"/>
              </a:rPr>
              <a:t>char</a:t>
            </a:r>
            <a:r>
              <a:rPr lang="en-US" sz="1700">
                <a:solidFill>
                  <a:schemeClr val="dk2"/>
                </a:solidFill>
                <a:latin typeface="Consolas"/>
                <a:ea typeface="Consolas"/>
                <a:cs typeface="Consolas"/>
                <a:sym typeface="Consolas"/>
              </a:rPr>
              <a:t>* argv[]){</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A64CFF"/>
                </a:solidFill>
                <a:latin typeface="Consolas"/>
                <a:ea typeface="Consolas"/>
                <a:cs typeface="Consolas"/>
                <a:sym typeface="Consolas"/>
              </a:rPr>
              <a:t>int</a:t>
            </a:r>
            <a:r>
              <a:rPr lang="en-US" sz="1700">
                <a:solidFill>
                  <a:schemeClr val="dk2"/>
                </a:solidFill>
                <a:latin typeface="Consolas"/>
                <a:ea typeface="Consolas"/>
                <a:cs typeface="Consolas"/>
                <a:sym typeface="Consolas"/>
              </a:rPr>
              <a:t> N = </a:t>
            </a:r>
            <a:r>
              <a:rPr lang="en-US" sz="1700">
                <a:solidFill>
                  <a:srgbClr val="FF8738"/>
                </a:solidFill>
                <a:latin typeface="Consolas"/>
                <a:ea typeface="Consolas"/>
                <a:cs typeface="Consolas"/>
                <a:sym typeface="Consolas"/>
              </a:rPr>
              <a:t>10</a:t>
            </a:r>
            <a:r>
              <a:rPr lang="en-US" sz="17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float3* f3 = malloc(N * sizeof(float3));</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9A551C"/>
                </a:solidFill>
                <a:latin typeface="Consolas"/>
                <a:ea typeface="Consolas"/>
                <a:cs typeface="Consolas"/>
                <a:sym typeface="Consolas"/>
              </a:rPr>
              <a:t>#pragma acc enter data create(f3[0:N])</a:t>
            </a:r>
            <a:endParaRPr/>
          </a:p>
          <a:p>
            <a:pPr indent="0" lvl="0" marL="0" marR="0" rtl="0" algn="l">
              <a:lnSpc>
                <a:spcPct val="90000"/>
              </a:lnSpc>
              <a:spcBef>
                <a:spcPts val="0"/>
              </a:spcBef>
              <a:spcAft>
                <a:spcPts val="0"/>
              </a:spcAft>
              <a:buNone/>
            </a:pPr>
            <a:r>
              <a:t/>
            </a:r>
            <a:endParaRPr sz="17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9A551C"/>
                </a:solidFill>
                <a:latin typeface="Consolas"/>
                <a:ea typeface="Consolas"/>
                <a:cs typeface="Consolas"/>
                <a:sym typeface="Consolas"/>
              </a:rPr>
              <a:t>#pragma acc kernels</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5570FD"/>
                </a:solidFill>
                <a:latin typeface="Consolas"/>
                <a:ea typeface="Consolas"/>
                <a:cs typeface="Consolas"/>
                <a:sym typeface="Consolas"/>
              </a:rPr>
              <a:t>for</a:t>
            </a:r>
            <a:r>
              <a:rPr lang="en-US" sz="1700">
                <a:solidFill>
                  <a:schemeClr val="dk2"/>
                </a:solidFill>
                <a:latin typeface="Consolas"/>
                <a:ea typeface="Consolas"/>
                <a:cs typeface="Consolas"/>
                <a:sym typeface="Consolas"/>
              </a:rPr>
              <a:t>(</a:t>
            </a:r>
            <a:r>
              <a:rPr lang="en-US" sz="1700">
                <a:solidFill>
                  <a:srgbClr val="A64CFF"/>
                </a:solidFill>
                <a:latin typeface="Consolas"/>
                <a:ea typeface="Consolas"/>
                <a:cs typeface="Consolas"/>
                <a:sym typeface="Consolas"/>
              </a:rPr>
              <a:t>int</a:t>
            </a:r>
            <a:r>
              <a:rPr lang="en-US" sz="1700">
                <a:solidFill>
                  <a:schemeClr val="dk2"/>
                </a:solidFill>
                <a:latin typeface="Consolas"/>
                <a:ea typeface="Consolas"/>
                <a:cs typeface="Consolas"/>
                <a:sym typeface="Consolas"/>
              </a:rPr>
              <a:t> i = </a:t>
            </a:r>
            <a:r>
              <a:rPr lang="en-US" sz="1700">
                <a:solidFill>
                  <a:srgbClr val="FF8738"/>
                </a:solidFill>
                <a:latin typeface="Consolas"/>
                <a:ea typeface="Consolas"/>
                <a:cs typeface="Consolas"/>
                <a:sym typeface="Consolas"/>
              </a:rPr>
              <a:t>0</a:t>
            </a:r>
            <a:r>
              <a:rPr lang="en-US" sz="1700">
                <a:solidFill>
                  <a:schemeClr val="dk2"/>
                </a:solidFill>
                <a:latin typeface="Consolas"/>
                <a:ea typeface="Consolas"/>
                <a:cs typeface="Consolas"/>
                <a:sym typeface="Consolas"/>
              </a:rPr>
              <a:t>; i &lt; N; i</a:t>
            </a:r>
            <a:r>
              <a:rPr lang="en-US" sz="1700">
                <a:solidFill>
                  <a:srgbClr val="030382"/>
                </a:solidFill>
                <a:latin typeface="Consolas"/>
                <a:ea typeface="Consolas"/>
                <a:cs typeface="Consolas"/>
                <a:sym typeface="Consolas"/>
              </a:rPr>
              <a:t>++</a:t>
            </a:r>
            <a:r>
              <a:rPr lang="en-US" sz="17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f3[i].x = </a:t>
            </a:r>
            <a:r>
              <a:rPr lang="en-US" sz="1700">
                <a:solidFill>
                  <a:srgbClr val="FF8738"/>
                </a:solidFill>
                <a:latin typeface="Consolas"/>
                <a:ea typeface="Consolas"/>
                <a:cs typeface="Consolas"/>
                <a:sym typeface="Consolas"/>
              </a:rPr>
              <a:t>0.0f</a:t>
            </a:r>
            <a:r>
              <a:rPr lang="en-US" sz="17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f3[i].y = </a:t>
            </a:r>
            <a:r>
              <a:rPr lang="en-US" sz="1700">
                <a:solidFill>
                  <a:srgbClr val="FF8738"/>
                </a:solidFill>
                <a:latin typeface="Consolas"/>
                <a:ea typeface="Consolas"/>
                <a:cs typeface="Consolas"/>
                <a:sym typeface="Consolas"/>
              </a:rPr>
              <a:t>0.0f</a:t>
            </a:r>
            <a:r>
              <a:rPr lang="en-US" sz="17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f3[i].z = </a:t>
            </a:r>
            <a:r>
              <a:rPr lang="en-US" sz="1700">
                <a:solidFill>
                  <a:srgbClr val="FF8738"/>
                </a:solidFill>
                <a:latin typeface="Consolas"/>
                <a:ea typeface="Consolas"/>
                <a:cs typeface="Consolas"/>
                <a:sym typeface="Consolas"/>
              </a:rPr>
              <a:t>0.0f</a:t>
            </a:r>
            <a:r>
              <a:rPr lang="en-US" sz="17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sz="17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9A551C"/>
                </a:solidFill>
                <a:latin typeface="Consolas"/>
                <a:ea typeface="Consolas"/>
                <a:cs typeface="Consolas"/>
                <a:sym typeface="Consolas"/>
              </a:rPr>
              <a:t>#pragma acc exit data delete(f3)</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free(f3);</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a:t>
            </a:r>
            <a:endParaRPr/>
          </a:p>
        </p:txBody>
      </p:sp>
      <p:sp>
        <p:nvSpPr>
          <p:cNvPr id="891" name="Google Shape;891;p50"/>
          <p:cNvSpPr txBox="1"/>
          <p:nvPr>
            <p:ph idx="1" type="body"/>
          </p:nvPr>
        </p:nvSpPr>
        <p:spPr>
          <a:xfrm>
            <a:off x="419641" y="1713493"/>
            <a:ext cx="4942782"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Dynamic data members are anything contained within a struct that can have a </a:t>
            </a:r>
            <a:r>
              <a:rPr b="1" i="0" lang="en-US" sz="2000" u="none" cap="none" strike="noStrike">
                <a:solidFill>
                  <a:schemeClr val="dk2"/>
                </a:solidFill>
                <a:latin typeface="Arial"/>
                <a:ea typeface="Arial"/>
                <a:cs typeface="Arial"/>
                <a:sym typeface="Arial"/>
              </a:rPr>
              <a:t>variable size</a:t>
            </a:r>
            <a:r>
              <a:rPr b="0" i="0" lang="en-US" sz="2000" u="none" cap="none" strike="noStrike">
                <a:solidFill>
                  <a:schemeClr val="dk2"/>
                </a:solidFill>
                <a:latin typeface="Arial"/>
                <a:ea typeface="Arial"/>
                <a:cs typeface="Arial"/>
                <a:sym typeface="Arial"/>
              </a:rPr>
              <a:t>, such as dynamically allocated arrays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OpenACC is easily able to copy our struct to device memory because everything in our float3 struct has a </a:t>
            </a:r>
            <a:r>
              <a:rPr b="1" i="0" lang="en-US" sz="2000" u="none" cap="none" strike="noStrike">
                <a:solidFill>
                  <a:schemeClr val="dk2"/>
                </a:solidFill>
                <a:latin typeface="Arial"/>
                <a:ea typeface="Arial"/>
                <a:cs typeface="Arial"/>
                <a:sym typeface="Arial"/>
              </a:rPr>
              <a:t>fixed size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But what if the struct had dynamically allocated members?</a:t>
            </a:r>
            <a:endParaRPr/>
          </a:p>
        </p:txBody>
      </p:sp>
      <p:sp>
        <p:nvSpPr>
          <p:cNvPr id="892" name="Google Shape;892;p50"/>
          <p:cNvSpPr/>
          <p:nvPr/>
        </p:nvSpPr>
        <p:spPr>
          <a:xfrm>
            <a:off x="5727700" y="1473200"/>
            <a:ext cx="1803400" cy="240293"/>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1">
                                            <p:txEl>
                                              <p:pRg end="0" st="0"/>
                                            </p:txEl>
                                          </p:spTgt>
                                        </p:tgtEl>
                                        <p:attrNameLst>
                                          <p:attrName>style.visibility</p:attrName>
                                        </p:attrNameLst>
                                      </p:cBhvr>
                                      <p:to>
                                        <p:strVal val="visible"/>
                                      </p:to>
                                    </p:set>
                                    <p:animEffect filter="fade" transition="in">
                                      <p:cBhvr>
                                        <p:cTn dur="500"/>
                                        <p:tgtEl>
                                          <p:spTgt spid="8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1">
                                            <p:txEl>
                                              <p:pRg end="1" st="1"/>
                                            </p:txEl>
                                          </p:spTgt>
                                        </p:tgtEl>
                                        <p:attrNameLst>
                                          <p:attrName>style.visibility</p:attrName>
                                        </p:attrNameLst>
                                      </p:cBhvr>
                                      <p:to>
                                        <p:strVal val="visible"/>
                                      </p:to>
                                    </p:set>
                                    <p:animEffect filter="fade" transition="in">
                                      <p:cBhvr>
                                        <p:cTn dur="500"/>
                                        <p:tgtEl>
                                          <p:spTgt spid="8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1">
                                            <p:txEl>
                                              <p:pRg end="2" st="2"/>
                                            </p:txEl>
                                          </p:spTgt>
                                        </p:tgtEl>
                                        <p:attrNameLst>
                                          <p:attrName>style.visibility</p:attrName>
                                        </p:attrNameLst>
                                      </p:cBhvr>
                                      <p:to>
                                        <p:strVal val="visible"/>
                                      </p:to>
                                    </p:set>
                                    <p:animEffect filter="fade" transition="in">
                                      <p:cBhvr>
                                        <p:cTn dur="500"/>
                                        <p:tgtEl>
                                          <p:spTgt spid="891">
                                            <p:txEl>
                                              <p:pRg end="2" st="2"/>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892"/>
                                        </p:tgtEl>
                                        <p:attrNameLst>
                                          <p:attrName>style.visibility</p:attrName>
                                        </p:attrNameLst>
                                      </p:cBhvr>
                                      <p:to>
                                        <p:strVal val="visible"/>
                                      </p:to>
                                    </p:set>
                                    <p:animEffect filter="fade" transition="in">
                                      <p:cBhvr>
                                        <p:cTn dur="500"/>
                                        <p:tgtEl>
                                          <p:spTgt spid="8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892"/>
                                        </p:tgtEl>
                                      </p:cBhvr>
                                    </p:animEffect>
                                    <p:set>
                                      <p:cBhvr>
                                        <p:cTn dur="1" fill="hold">
                                          <p:stCondLst>
                                            <p:cond delay="500"/>
                                          </p:stCondLst>
                                        </p:cTn>
                                        <p:tgtEl>
                                          <p:spTgt spid="89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sp>
        <p:nvSpPr>
          <p:cNvPr id="897" name="Google Shape;897;p51"/>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C STRUCTS</a:t>
            </a:r>
            <a:endParaRPr/>
          </a:p>
        </p:txBody>
      </p:sp>
      <p:sp>
        <p:nvSpPr>
          <p:cNvPr id="898" name="Google Shape;898;p51"/>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With dynamic data members</a:t>
            </a:r>
            <a:endParaRPr/>
          </a:p>
        </p:txBody>
      </p:sp>
      <p:sp>
        <p:nvSpPr>
          <p:cNvPr id="899" name="Google Shape;899;p51"/>
          <p:cNvSpPr txBox="1"/>
          <p:nvPr/>
        </p:nvSpPr>
        <p:spPr>
          <a:xfrm>
            <a:off x="5284520" y="1188034"/>
            <a:ext cx="5533902" cy="4801314"/>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typedef struct {</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A64CFF"/>
                </a:solidFill>
                <a:latin typeface="Consolas"/>
                <a:ea typeface="Consolas"/>
                <a:cs typeface="Consolas"/>
                <a:sym typeface="Consolas"/>
              </a:rPr>
              <a:t>float</a:t>
            </a:r>
            <a:r>
              <a:rPr lang="en-US" sz="1700">
                <a:solidFill>
                  <a:schemeClr val="dk2"/>
                </a:solidFill>
                <a:latin typeface="Consolas"/>
                <a:ea typeface="Consolas"/>
                <a:cs typeface="Consolas"/>
                <a:sym typeface="Consolas"/>
              </a:rPr>
              <a:t> *arr;</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A64CFF"/>
                </a:solidFill>
                <a:latin typeface="Consolas"/>
                <a:ea typeface="Consolas"/>
                <a:cs typeface="Consolas"/>
                <a:sym typeface="Consolas"/>
              </a:rPr>
              <a:t>int</a:t>
            </a:r>
            <a:r>
              <a:rPr lang="en-US" sz="1700">
                <a:solidFill>
                  <a:schemeClr val="dk2"/>
                </a:solidFill>
                <a:latin typeface="Consolas"/>
                <a:ea typeface="Consolas"/>
                <a:cs typeface="Consolas"/>
                <a:sym typeface="Consolas"/>
              </a:rPr>
              <a:t> n;</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vector;</a:t>
            </a:r>
            <a:endParaRPr/>
          </a:p>
          <a:p>
            <a:pPr indent="0" lvl="0" marL="0" marR="0" rtl="0" algn="l">
              <a:lnSpc>
                <a:spcPct val="90000"/>
              </a:lnSpc>
              <a:spcBef>
                <a:spcPts val="0"/>
              </a:spcBef>
              <a:spcAft>
                <a:spcPts val="0"/>
              </a:spcAft>
              <a:buNone/>
            </a:pPr>
            <a:r>
              <a:t/>
            </a:r>
            <a:endParaRPr sz="1700">
              <a:solidFill>
                <a:srgbClr val="A64CFF"/>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700">
                <a:solidFill>
                  <a:srgbClr val="A64CFF"/>
                </a:solidFill>
                <a:latin typeface="Consolas"/>
                <a:ea typeface="Consolas"/>
                <a:cs typeface="Consolas"/>
                <a:sym typeface="Consolas"/>
              </a:rPr>
              <a:t>int</a:t>
            </a:r>
            <a:r>
              <a:rPr lang="en-US" sz="1700">
                <a:solidFill>
                  <a:schemeClr val="dk2"/>
                </a:solidFill>
                <a:latin typeface="Consolas"/>
                <a:ea typeface="Consolas"/>
                <a:cs typeface="Consolas"/>
                <a:sym typeface="Consolas"/>
              </a:rPr>
              <a:t> main(</a:t>
            </a:r>
            <a:r>
              <a:rPr lang="en-US" sz="1700">
                <a:solidFill>
                  <a:srgbClr val="A64CFF"/>
                </a:solidFill>
                <a:latin typeface="Consolas"/>
                <a:ea typeface="Consolas"/>
                <a:cs typeface="Consolas"/>
                <a:sym typeface="Consolas"/>
              </a:rPr>
              <a:t>int</a:t>
            </a:r>
            <a:r>
              <a:rPr lang="en-US" sz="1700">
                <a:solidFill>
                  <a:schemeClr val="dk2"/>
                </a:solidFill>
                <a:latin typeface="Consolas"/>
                <a:ea typeface="Consolas"/>
                <a:cs typeface="Consolas"/>
                <a:sym typeface="Consolas"/>
              </a:rPr>
              <a:t> argc, </a:t>
            </a:r>
            <a:r>
              <a:rPr lang="en-US" sz="1700">
                <a:solidFill>
                  <a:srgbClr val="A64CFF"/>
                </a:solidFill>
                <a:latin typeface="Consolas"/>
                <a:ea typeface="Consolas"/>
                <a:cs typeface="Consolas"/>
                <a:sym typeface="Consolas"/>
              </a:rPr>
              <a:t>char</a:t>
            </a:r>
            <a:r>
              <a:rPr lang="en-US" sz="1700">
                <a:solidFill>
                  <a:schemeClr val="dk2"/>
                </a:solidFill>
                <a:latin typeface="Consolas"/>
                <a:ea typeface="Consolas"/>
                <a:cs typeface="Consolas"/>
                <a:sym typeface="Consolas"/>
              </a:rPr>
              <a:t>* argv[]){</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vector v;</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v.n = </a:t>
            </a:r>
            <a:r>
              <a:rPr lang="en-US" sz="1700">
                <a:solidFill>
                  <a:srgbClr val="FF8738"/>
                </a:solidFill>
                <a:latin typeface="Consolas"/>
                <a:ea typeface="Consolas"/>
                <a:cs typeface="Consolas"/>
                <a:sym typeface="Consolas"/>
              </a:rPr>
              <a:t>10</a:t>
            </a:r>
            <a:r>
              <a:rPr lang="en-US" sz="17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v.arr = (</a:t>
            </a:r>
            <a:r>
              <a:rPr lang="en-US" sz="1700">
                <a:solidFill>
                  <a:srgbClr val="A64CFF"/>
                </a:solidFill>
                <a:latin typeface="Consolas"/>
                <a:ea typeface="Consolas"/>
                <a:cs typeface="Consolas"/>
                <a:sym typeface="Consolas"/>
              </a:rPr>
              <a:t>float</a:t>
            </a:r>
            <a:r>
              <a:rPr lang="en-US" sz="1700">
                <a:solidFill>
                  <a:schemeClr val="dk2"/>
                </a:solidFill>
                <a:latin typeface="Consolas"/>
                <a:ea typeface="Consolas"/>
                <a:cs typeface="Consolas"/>
                <a:sym typeface="Consolas"/>
              </a:rPr>
              <a:t>*) malloc(v.n*sizeof(</a:t>
            </a:r>
            <a:r>
              <a:rPr lang="en-US" sz="1700">
                <a:solidFill>
                  <a:srgbClr val="A64CFF"/>
                </a:solidFill>
                <a:latin typeface="Consolas"/>
                <a:ea typeface="Consolas"/>
                <a:cs typeface="Consolas"/>
                <a:sym typeface="Consolas"/>
              </a:rPr>
              <a:t>float</a:t>
            </a:r>
            <a:r>
              <a:rPr lang="en-US" sz="17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9A551C"/>
                </a:solidFill>
                <a:latin typeface="Consolas"/>
                <a:ea typeface="Consolas"/>
                <a:cs typeface="Consolas"/>
                <a:sym typeface="Consolas"/>
              </a:rPr>
              <a:t>#pragma acc enter data copyin(v)</a:t>
            </a:r>
            <a:endParaRPr/>
          </a:p>
          <a:p>
            <a:pPr indent="0" lvl="0" marL="0" marR="0" rtl="0" algn="l">
              <a:lnSpc>
                <a:spcPct val="90000"/>
              </a:lnSpc>
              <a:spcBef>
                <a:spcPts val="0"/>
              </a:spcBef>
              <a:spcAft>
                <a:spcPts val="0"/>
              </a:spcAft>
              <a:buNone/>
            </a:pPr>
            <a:r>
              <a:rPr lang="en-US" sz="1700">
                <a:solidFill>
                  <a:srgbClr val="9A551C"/>
                </a:solidFill>
                <a:latin typeface="Consolas"/>
                <a:ea typeface="Consolas"/>
                <a:cs typeface="Consolas"/>
                <a:sym typeface="Consolas"/>
              </a:rPr>
              <a:t>	#pragma acc enter data create(v.arr[0:v.n])</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sz="17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9A551C"/>
                </a:solidFill>
                <a:latin typeface="Consolas"/>
                <a:ea typeface="Consolas"/>
                <a:cs typeface="Consolas"/>
                <a:sym typeface="Consolas"/>
              </a:rPr>
              <a:t>#pragma acc exit data delete(v.arr)</a:t>
            </a:r>
            <a:endParaRPr/>
          </a:p>
          <a:p>
            <a:pPr indent="0" lvl="0" marL="0" marR="0" rtl="0" algn="l">
              <a:lnSpc>
                <a:spcPct val="90000"/>
              </a:lnSpc>
              <a:spcBef>
                <a:spcPts val="0"/>
              </a:spcBef>
              <a:spcAft>
                <a:spcPts val="0"/>
              </a:spcAft>
              <a:buNone/>
            </a:pPr>
            <a:r>
              <a:rPr lang="en-US" sz="1700">
                <a:solidFill>
                  <a:srgbClr val="9A551C"/>
                </a:solidFill>
                <a:latin typeface="Consolas"/>
                <a:ea typeface="Consolas"/>
                <a:cs typeface="Consolas"/>
                <a:sym typeface="Consolas"/>
              </a:rPr>
              <a:t>	#pragma acc exit data delete(v)</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free(v.arr);</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a:t>
            </a:r>
            <a:endParaRPr/>
          </a:p>
        </p:txBody>
      </p:sp>
      <p:sp>
        <p:nvSpPr>
          <p:cNvPr id="900" name="Google Shape;900;p51"/>
          <p:cNvSpPr txBox="1"/>
          <p:nvPr>
            <p:ph idx="1" type="body"/>
          </p:nvPr>
        </p:nvSpPr>
        <p:spPr>
          <a:xfrm>
            <a:off x="436740" y="1962361"/>
            <a:ext cx="4847780"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OpenACC does not have enough information to copy the struct and its dynamic members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must first copy the struct into device memory, then allocate/copy the dynamic members into device memory</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To deallocate, first deal with the dynamic members, then the struct</a:t>
            </a:r>
            <a:endParaRPr b="0" i="0" sz="2000" u="none" cap="none" strike="noStrike">
              <a:solidFill>
                <a:schemeClr val="dk2"/>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OpenACC will automatically </a:t>
            </a:r>
            <a:r>
              <a:rPr b="0" i="1" lang="en-US" sz="2000" u="none" cap="none" strike="noStrike">
                <a:solidFill>
                  <a:schemeClr val="dk2"/>
                </a:solidFill>
                <a:latin typeface="Arial"/>
                <a:ea typeface="Arial"/>
                <a:cs typeface="Arial"/>
                <a:sym typeface="Arial"/>
              </a:rPr>
              <a:t>attach</a:t>
            </a:r>
            <a:r>
              <a:rPr b="0" i="0" lang="en-US" sz="2000" u="none" cap="none" strike="noStrike">
                <a:solidFill>
                  <a:schemeClr val="dk2"/>
                </a:solidFill>
                <a:latin typeface="Arial"/>
                <a:ea typeface="Arial"/>
                <a:cs typeface="Arial"/>
                <a:sym typeface="Arial"/>
              </a:rPr>
              <a:t> your dynamic members to the struct</a:t>
            </a:r>
            <a:endParaRPr b="0" i="0" sz="2000" u="none" cap="none" strike="noStrike">
              <a:solidFill>
                <a:schemeClr val="dk2"/>
              </a:solidFill>
              <a:latin typeface="Arial"/>
              <a:ea typeface="Arial"/>
              <a:cs typeface="Arial"/>
              <a:sym typeface="Arial"/>
            </a:endParaRPr>
          </a:p>
        </p:txBody>
      </p:sp>
      <p:sp>
        <p:nvSpPr>
          <p:cNvPr id="901" name="Google Shape;901;p51"/>
          <p:cNvSpPr/>
          <p:nvPr/>
        </p:nvSpPr>
        <p:spPr>
          <a:xfrm>
            <a:off x="5461000" y="3746500"/>
            <a:ext cx="4038600" cy="342900"/>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02" name="Google Shape;902;p51"/>
          <p:cNvSpPr/>
          <p:nvPr/>
        </p:nvSpPr>
        <p:spPr>
          <a:xfrm>
            <a:off x="5473700" y="4006850"/>
            <a:ext cx="5308600" cy="342900"/>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03" name="Google Shape;903;p51"/>
          <p:cNvSpPr/>
          <p:nvPr/>
        </p:nvSpPr>
        <p:spPr>
          <a:xfrm>
            <a:off x="5524500" y="4913388"/>
            <a:ext cx="4368800" cy="342900"/>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04" name="Google Shape;904;p51"/>
          <p:cNvSpPr/>
          <p:nvPr/>
        </p:nvSpPr>
        <p:spPr>
          <a:xfrm>
            <a:off x="5575300" y="5205488"/>
            <a:ext cx="3784600" cy="255512"/>
          </a:xfrm>
          <a:prstGeom prst="rect">
            <a:avLst/>
          </a:prstGeom>
          <a:noFill/>
          <a:ln cap="flat" cmpd="sng" w="190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0">
                                            <p:txEl>
                                              <p:pRg end="0" st="0"/>
                                            </p:txEl>
                                          </p:spTgt>
                                        </p:tgtEl>
                                        <p:attrNameLst>
                                          <p:attrName>style.visibility</p:attrName>
                                        </p:attrNameLst>
                                      </p:cBhvr>
                                      <p:to>
                                        <p:strVal val="visible"/>
                                      </p:to>
                                    </p:set>
                                    <p:animEffect filter="fade" transition="in">
                                      <p:cBhvr>
                                        <p:cTn dur="500"/>
                                        <p:tgtEl>
                                          <p:spTgt spid="90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0">
                                            <p:txEl>
                                              <p:pRg end="1" st="1"/>
                                            </p:txEl>
                                          </p:spTgt>
                                        </p:tgtEl>
                                        <p:attrNameLst>
                                          <p:attrName>style.visibility</p:attrName>
                                        </p:attrNameLst>
                                      </p:cBhvr>
                                      <p:to>
                                        <p:strVal val="visible"/>
                                      </p:to>
                                    </p:set>
                                    <p:animEffect filter="fade" transition="in">
                                      <p:cBhvr>
                                        <p:cTn dur="500"/>
                                        <p:tgtEl>
                                          <p:spTgt spid="90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0">
                                            <p:txEl>
                                              <p:pRg end="2" st="2"/>
                                            </p:txEl>
                                          </p:spTgt>
                                        </p:tgtEl>
                                        <p:attrNameLst>
                                          <p:attrName>style.visibility</p:attrName>
                                        </p:attrNameLst>
                                      </p:cBhvr>
                                      <p:to>
                                        <p:strVal val="visible"/>
                                      </p:to>
                                    </p:set>
                                    <p:animEffect filter="fade" transition="in">
                                      <p:cBhvr>
                                        <p:cTn dur="500"/>
                                        <p:tgtEl>
                                          <p:spTgt spid="90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0">
                                            <p:txEl>
                                              <p:pRg end="3" st="3"/>
                                            </p:txEl>
                                          </p:spTgt>
                                        </p:tgtEl>
                                        <p:attrNameLst>
                                          <p:attrName>style.visibility</p:attrName>
                                        </p:attrNameLst>
                                      </p:cBhvr>
                                      <p:to>
                                        <p:strVal val="visible"/>
                                      </p:to>
                                    </p:set>
                                    <p:animEffect filter="fade" transition="in">
                                      <p:cBhvr>
                                        <p:cTn dur="500"/>
                                        <p:tgtEl>
                                          <p:spTgt spid="900">
                                            <p:txEl>
                                              <p:pRg end="3" st="3"/>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901"/>
                                        </p:tgtEl>
                                        <p:attrNameLst>
                                          <p:attrName>style.visibility</p:attrName>
                                        </p:attrNameLst>
                                      </p:cBhvr>
                                      <p:to>
                                        <p:strVal val="visible"/>
                                      </p:to>
                                    </p:set>
                                    <p:animEffect filter="fade" transition="in">
                                      <p:cBhvr>
                                        <p:cTn dur="500"/>
                                        <p:tgtEl>
                                          <p:spTgt spid="9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901"/>
                                        </p:tgtEl>
                                      </p:cBhvr>
                                    </p:animEffect>
                                    <p:set>
                                      <p:cBhvr>
                                        <p:cTn dur="1" fill="hold">
                                          <p:stCondLst>
                                            <p:cond delay="500"/>
                                          </p:stCondLst>
                                        </p:cTn>
                                        <p:tgtEl>
                                          <p:spTgt spid="901"/>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902"/>
                                        </p:tgtEl>
                                        <p:attrNameLst>
                                          <p:attrName>style.visibility</p:attrName>
                                        </p:attrNameLst>
                                      </p:cBhvr>
                                      <p:to>
                                        <p:strVal val="visible"/>
                                      </p:to>
                                    </p:set>
                                    <p:animEffect filter="fade" transition="in">
                                      <p:cBhvr>
                                        <p:cTn dur="500"/>
                                        <p:tgtEl>
                                          <p:spTgt spid="9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902"/>
                                        </p:tgtEl>
                                      </p:cBhvr>
                                    </p:animEffect>
                                    <p:set>
                                      <p:cBhvr>
                                        <p:cTn dur="1" fill="hold">
                                          <p:stCondLst>
                                            <p:cond delay="500"/>
                                          </p:stCondLst>
                                        </p:cTn>
                                        <p:tgtEl>
                                          <p:spTgt spid="902"/>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903"/>
                                        </p:tgtEl>
                                        <p:attrNameLst>
                                          <p:attrName>style.visibility</p:attrName>
                                        </p:attrNameLst>
                                      </p:cBhvr>
                                      <p:to>
                                        <p:strVal val="visible"/>
                                      </p:to>
                                    </p:set>
                                    <p:animEffect filter="fade" transition="in">
                                      <p:cBhvr>
                                        <p:cTn dur="500"/>
                                        <p:tgtEl>
                                          <p:spTgt spid="9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903"/>
                                        </p:tgtEl>
                                      </p:cBhvr>
                                    </p:animEffect>
                                    <p:set>
                                      <p:cBhvr>
                                        <p:cTn dur="1" fill="hold">
                                          <p:stCondLst>
                                            <p:cond delay="500"/>
                                          </p:stCondLst>
                                        </p:cTn>
                                        <p:tgtEl>
                                          <p:spTgt spid="903"/>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904"/>
                                        </p:tgtEl>
                                        <p:attrNameLst>
                                          <p:attrName>style.visibility</p:attrName>
                                        </p:attrNameLst>
                                      </p:cBhvr>
                                      <p:to>
                                        <p:strVal val="visible"/>
                                      </p:to>
                                    </p:set>
                                    <p:animEffect filter="fade" transition="in">
                                      <p:cBhvr>
                                        <p:cTn dur="500"/>
                                        <p:tgtEl>
                                          <p:spTgt spid="9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sp>
        <p:nvSpPr>
          <p:cNvPr id="909" name="Google Shape;909;p52"/>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C++ STRUCTS/CLASSES</a:t>
            </a:r>
            <a:endParaRPr/>
          </a:p>
        </p:txBody>
      </p:sp>
      <p:sp>
        <p:nvSpPr>
          <p:cNvPr id="910" name="Google Shape;910;p52"/>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With dynamic data members</a:t>
            </a:r>
            <a:endParaRPr/>
          </a:p>
        </p:txBody>
      </p:sp>
      <p:sp>
        <p:nvSpPr>
          <p:cNvPr id="911" name="Google Shape;911;p52"/>
          <p:cNvSpPr txBox="1"/>
          <p:nvPr/>
        </p:nvSpPr>
        <p:spPr>
          <a:xfrm>
            <a:off x="5284520" y="1541212"/>
            <a:ext cx="5533902" cy="4094967"/>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class vector {</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private:</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A64CFF"/>
                </a:solidFill>
                <a:latin typeface="Consolas"/>
                <a:ea typeface="Consolas"/>
                <a:cs typeface="Consolas"/>
                <a:sym typeface="Consolas"/>
              </a:rPr>
              <a:t>float</a:t>
            </a:r>
            <a:r>
              <a:rPr lang="en-US" sz="1700">
                <a:solidFill>
                  <a:schemeClr val="dk2"/>
                </a:solidFill>
                <a:latin typeface="Consolas"/>
                <a:ea typeface="Consolas"/>
                <a:cs typeface="Consolas"/>
                <a:sym typeface="Consolas"/>
              </a:rPr>
              <a:t> *arr;</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A64CFF"/>
                </a:solidFill>
                <a:latin typeface="Consolas"/>
                <a:ea typeface="Consolas"/>
                <a:cs typeface="Consolas"/>
                <a:sym typeface="Consolas"/>
              </a:rPr>
              <a:t>int</a:t>
            </a:r>
            <a:r>
              <a:rPr lang="en-US" sz="1700">
                <a:solidFill>
                  <a:schemeClr val="dk2"/>
                </a:solidFill>
                <a:latin typeface="Consolas"/>
                <a:ea typeface="Consolas"/>
                <a:cs typeface="Consolas"/>
                <a:sym typeface="Consolas"/>
              </a:rPr>
              <a:t> n;</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public:</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vector(</a:t>
            </a:r>
            <a:r>
              <a:rPr lang="en-US" sz="1700">
                <a:solidFill>
                  <a:srgbClr val="A64CFF"/>
                </a:solidFill>
                <a:latin typeface="Consolas"/>
                <a:ea typeface="Consolas"/>
                <a:cs typeface="Consolas"/>
                <a:sym typeface="Consolas"/>
              </a:rPr>
              <a:t>int</a:t>
            </a:r>
            <a:r>
              <a:rPr lang="en-US" sz="1700">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n = size;</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arr = new </a:t>
            </a:r>
            <a:r>
              <a:rPr lang="en-US" sz="1700">
                <a:solidFill>
                  <a:srgbClr val="A64CFF"/>
                </a:solidFill>
                <a:latin typeface="Consolas"/>
                <a:ea typeface="Consolas"/>
                <a:cs typeface="Consolas"/>
                <a:sym typeface="Consolas"/>
              </a:rPr>
              <a:t>float</a:t>
            </a:r>
            <a:r>
              <a:rPr lang="en-US" sz="1700">
                <a:solidFill>
                  <a:schemeClr val="dk2"/>
                </a:solidFill>
                <a:latin typeface="Consolas"/>
                <a:ea typeface="Consolas"/>
                <a:cs typeface="Consolas"/>
                <a:sym typeface="Consolas"/>
              </a:rPr>
              <a:t>[n];</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9A551C"/>
                </a:solidFill>
                <a:latin typeface="Consolas"/>
                <a:ea typeface="Consolas"/>
                <a:cs typeface="Consolas"/>
                <a:sym typeface="Consolas"/>
              </a:rPr>
              <a:t>#pragma acc enter data copyin(this)</a:t>
            </a:r>
            <a:endParaRPr/>
          </a:p>
          <a:p>
            <a:pPr indent="0" lvl="0" marL="0" marR="0" rtl="0" algn="l">
              <a:lnSpc>
                <a:spcPct val="90000"/>
              </a:lnSpc>
              <a:spcBef>
                <a:spcPts val="0"/>
              </a:spcBef>
              <a:spcAft>
                <a:spcPts val="0"/>
              </a:spcAft>
              <a:buNone/>
            </a:pPr>
            <a:r>
              <a:rPr lang="en-US" sz="1700">
                <a:solidFill>
                  <a:srgbClr val="9A551C"/>
                </a:solidFill>
                <a:latin typeface="Consolas"/>
                <a:ea typeface="Consolas"/>
                <a:cs typeface="Consolas"/>
                <a:sym typeface="Consolas"/>
              </a:rPr>
              <a:t>			#pragma acc enter data create(arr[0:n])</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~vector(){</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r>
              <a:rPr lang="en-US" sz="1700">
                <a:solidFill>
                  <a:srgbClr val="9A551C"/>
                </a:solidFill>
                <a:latin typeface="Consolas"/>
                <a:ea typeface="Consolas"/>
                <a:cs typeface="Consolas"/>
                <a:sym typeface="Consolas"/>
              </a:rPr>
              <a:t>#pragma acc exit data delete(arr)</a:t>
            </a:r>
            <a:endParaRPr/>
          </a:p>
          <a:p>
            <a:pPr indent="0" lvl="0" marL="0" marR="0" rtl="0" algn="l">
              <a:lnSpc>
                <a:spcPct val="90000"/>
              </a:lnSpc>
              <a:spcBef>
                <a:spcPts val="0"/>
              </a:spcBef>
              <a:spcAft>
                <a:spcPts val="0"/>
              </a:spcAft>
              <a:buNone/>
            </a:pPr>
            <a:r>
              <a:rPr lang="en-US" sz="1700">
                <a:solidFill>
                  <a:srgbClr val="9A551C"/>
                </a:solidFill>
                <a:latin typeface="Consolas"/>
                <a:ea typeface="Consolas"/>
                <a:cs typeface="Consolas"/>
                <a:sym typeface="Consolas"/>
              </a:rPr>
              <a:t>			#pragma acc exit data delete(this)</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delete(arr);</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700">
                <a:solidFill>
                  <a:schemeClr val="dk2"/>
                </a:solidFill>
                <a:latin typeface="Consolas"/>
                <a:ea typeface="Consolas"/>
                <a:cs typeface="Consolas"/>
                <a:sym typeface="Consolas"/>
              </a:rPr>
              <a:t>};</a:t>
            </a:r>
            <a:endParaRPr/>
          </a:p>
        </p:txBody>
      </p:sp>
      <p:sp>
        <p:nvSpPr>
          <p:cNvPr id="912" name="Google Shape;912;p52"/>
          <p:cNvSpPr txBox="1"/>
          <p:nvPr>
            <p:ph idx="1" type="body"/>
          </p:nvPr>
        </p:nvSpPr>
        <p:spPr>
          <a:xfrm>
            <a:off x="436740" y="2103035"/>
            <a:ext cx="4942782"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C++ Structs/Classes work the same exact way as they do in C</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main difference is that now we have to account for the implicit “this” pointer</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53"/>
          <p:cNvSpPr txBox="1"/>
          <p:nvPr>
            <p:ph type="title"/>
          </p:nvPr>
        </p:nvSpPr>
        <p:spPr>
          <a:xfrm>
            <a:off x="699310" y="178076"/>
            <a:ext cx="9528402"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C++ CLASS DATA SYNCHRONIZATION</a:t>
            </a:r>
            <a:endParaRPr/>
          </a:p>
        </p:txBody>
      </p:sp>
      <p:sp>
        <p:nvSpPr>
          <p:cNvPr id="919" name="Google Shape;919;p53"/>
          <p:cNvSpPr txBox="1"/>
          <p:nvPr>
            <p:ph idx="1" type="body"/>
          </p:nvPr>
        </p:nvSpPr>
        <p:spPr>
          <a:xfrm>
            <a:off x="363669" y="1181406"/>
            <a:ext cx="4988261" cy="3023041"/>
          </a:xfrm>
          <a:prstGeom prst="rect">
            <a:avLst/>
          </a:prstGeom>
          <a:noFill/>
          <a:ln>
            <a:noFill/>
          </a:ln>
        </p:spPr>
        <p:txBody>
          <a:bodyPr anchorCtr="0" anchor="t" bIns="45700" lIns="91425" spcFirstLastPara="1" rIns="91425" wrap="square" tIns="45700">
            <a:noAutofit/>
          </a:bodyPr>
          <a:lstStyle/>
          <a:p>
            <a:pPr indent="-228600" lvl="2"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Since data is encapsulated, the class needs to be extended to include data synchronization methods</a:t>
            </a:r>
            <a:endParaRPr/>
          </a:p>
          <a:p>
            <a:pPr indent="-228600" lvl="2"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Including explicit methods for host/device synchronization may ease C++ data management</a:t>
            </a:r>
            <a:endParaRPr/>
          </a:p>
          <a:p>
            <a:pPr indent="-228600" lvl="2"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Allows the class to be able to naturally handle synchronization, creating less code clutter</a:t>
            </a:r>
            <a:endParaRPr/>
          </a:p>
        </p:txBody>
      </p:sp>
      <p:sp>
        <p:nvSpPr>
          <p:cNvPr id="920" name="Google Shape;920;p53"/>
          <p:cNvSpPr txBox="1"/>
          <p:nvPr/>
        </p:nvSpPr>
        <p:spPr>
          <a:xfrm>
            <a:off x="2790084" y="4369160"/>
            <a:ext cx="6084976" cy="1588127"/>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r>
              <a:rPr lang="en-US" sz="1800">
                <a:solidFill>
                  <a:srgbClr val="A64CFF"/>
                </a:solidFill>
                <a:latin typeface="Consolas"/>
                <a:ea typeface="Consolas"/>
                <a:cs typeface="Consolas"/>
                <a:sym typeface="Consolas"/>
              </a:rPr>
              <a:t>void</a:t>
            </a:r>
            <a:r>
              <a:rPr lang="en-US" sz="1800">
                <a:solidFill>
                  <a:schemeClr val="dk2"/>
                </a:solidFill>
                <a:latin typeface="Consolas"/>
                <a:ea typeface="Consolas"/>
                <a:cs typeface="Consolas"/>
                <a:sym typeface="Consolas"/>
              </a:rPr>
              <a:t> accUpdateSelf() {</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r>
              <a:rPr lang="en-US" sz="1800">
                <a:solidFill>
                  <a:srgbClr val="9A551C"/>
                </a:solidFill>
                <a:latin typeface="Consolas"/>
                <a:ea typeface="Consolas"/>
                <a:cs typeface="Consolas"/>
                <a:sym typeface="Consolas"/>
              </a:rPr>
              <a:t>#pragma acc update self(arr[0:n])</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r>
              <a:rPr lang="en-US" sz="1800">
                <a:solidFill>
                  <a:srgbClr val="A64CFF"/>
                </a:solidFill>
                <a:latin typeface="Consolas"/>
                <a:ea typeface="Consolas"/>
                <a:cs typeface="Consolas"/>
                <a:sym typeface="Consolas"/>
              </a:rPr>
              <a:t>void</a:t>
            </a:r>
            <a:r>
              <a:rPr lang="en-US" sz="1800">
                <a:solidFill>
                  <a:schemeClr val="dk2"/>
                </a:solidFill>
                <a:latin typeface="Consolas"/>
                <a:ea typeface="Consolas"/>
                <a:cs typeface="Consolas"/>
                <a:sym typeface="Consolas"/>
              </a:rPr>
              <a:t> accUpdateDevice() {</a:t>
            </a:r>
            <a:endParaRPr/>
          </a:p>
          <a:p>
            <a:pPr indent="0" lvl="0" marL="0" marR="0" rtl="0" algn="l">
              <a:lnSpc>
                <a:spcPct val="90000"/>
              </a:lnSpc>
              <a:spcBef>
                <a:spcPts val="0"/>
              </a:spcBef>
              <a:spcAft>
                <a:spcPts val="0"/>
              </a:spcAft>
              <a:buNone/>
            </a:pPr>
            <a:r>
              <a:rPr lang="en-US" sz="1800">
                <a:solidFill>
                  <a:srgbClr val="9A551C"/>
                </a:solidFill>
                <a:latin typeface="Consolas"/>
                <a:ea typeface="Consolas"/>
                <a:cs typeface="Consolas"/>
                <a:sym typeface="Consolas"/>
              </a:rPr>
              <a:t>		#pragma acc update device(arr[0:n])</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endParaRPr/>
          </a:p>
        </p:txBody>
      </p:sp>
      <p:sp>
        <p:nvSpPr>
          <p:cNvPr id="921" name="Google Shape;921;p53"/>
          <p:cNvSpPr/>
          <p:nvPr/>
        </p:nvSpPr>
        <p:spPr>
          <a:xfrm>
            <a:off x="5832572" y="1613648"/>
            <a:ext cx="1389530" cy="1389530"/>
          </a:xfrm>
          <a:prstGeom prst="rect">
            <a:avLst/>
          </a:prstGeom>
          <a:solidFill>
            <a:srgbClr val="0080A7"/>
          </a:solidFill>
          <a:ln cap="flat" cmpd="sng" w="2857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22" name="Google Shape;922;p53"/>
          <p:cNvSpPr/>
          <p:nvPr/>
        </p:nvSpPr>
        <p:spPr>
          <a:xfrm>
            <a:off x="9135034" y="1613648"/>
            <a:ext cx="1389530" cy="1389530"/>
          </a:xfrm>
          <a:prstGeom prst="rect">
            <a:avLst/>
          </a:prstGeom>
          <a:solidFill>
            <a:srgbClr val="F1562D"/>
          </a:solidFill>
          <a:ln cap="flat" cmpd="sng" w="2857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23" name="Google Shape;923;p53"/>
          <p:cNvSpPr txBox="1"/>
          <p:nvPr/>
        </p:nvSpPr>
        <p:spPr>
          <a:xfrm>
            <a:off x="5742507" y="3021808"/>
            <a:ext cx="1569660"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CPU Memory</a:t>
            </a:r>
            <a:endParaRPr/>
          </a:p>
        </p:txBody>
      </p:sp>
      <p:sp>
        <p:nvSpPr>
          <p:cNvPr id="924" name="Google Shape;924;p53"/>
          <p:cNvSpPr txBox="1"/>
          <p:nvPr/>
        </p:nvSpPr>
        <p:spPr>
          <a:xfrm>
            <a:off x="8955200" y="3021808"/>
            <a:ext cx="1749197"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device Memory</a:t>
            </a:r>
            <a:endParaRPr/>
          </a:p>
        </p:txBody>
      </p:sp>
      <p:cxnSp>
        <p:nvCxnSpPr>
          <p:cNvPr id="925" name="Google Shape;925;p53"/>
          <p:cNvCxnSpPr>
            <a:stCxn id="921" idx="0"/>
            <a:endCxn id="922" idx="0"/>
          </p:cNvCxnSpPr>
          <p:nvPr/>
        </p:nvCxnSpPr>
        <p:spPr>
          <a:xfrm flipH="1" rot="-5400000">
            <a:off x="8178237" y="-37252"/>
            <a:ext cx="600" cy="3302400"/>
          </a:xfrm>
          <a:prstGeom prst="curvedConnector3">
            <a:avLst>
              <a:gd fmla="val -92324005" name="adj1"/>
            </a:avLst>
          </a:prstGeom>
          <a:noFill/>
          <a:ln cap="flat" cmpd="sng" w="38100">
            <a:solidFill>
              <a:schemeClr val="accent4"/>
            </a:solidFill>
            <a:prstDash val="solid"/>
            <a:round/>
            <a:headEnd len="sm" w="sm" type="none"/>
            <a:tailEnd len="med" w="med" type="triangle"/>
          </a:ln>
        </p:spPr>
      </p:cxnSp>
      <p:cxnSp>
        <p:nvCxnSpPr>
          <p:cNvPr id="926" name="Google Shape;926;p53"/>
          <p:cNvCxnSpPr>
            <a:stCxn id="924" idx="2"/>
            <a:endCxn id="923" idx="2"/>
          </p:cNvCxnSpPr>
          <p:nvPr/>
        </p:nvCxnSpPr>
        <p:spPr>
          <a:xfrm rot="5400000">
            <a:off x="8178299" y="1712540"/>
            <a:ext cx="600" cy="3302400"/>
          </a:xfrm>
          <a:prstGeom prst="curvedConnector3">
            <a:avLst>
              <a:gd fmla="val 37041667" name="adj1"/>
            </a:avLst>
          </a:prstGeom>
          <a:noFill/>
          <a:ln cap="flat" cmpd="sng" w="38100">
            <a:solidFill>
              <a:schemeClr val="accent4"/>
            </a:solidFill>
            <a:prstDash val="solid"/>
            <a:round/>
            <a:headEnd len="sm" w="sm" type="none"/>
            <a:tailEnd len="med" w="med" type="triangle"/>
          </a:ln>
        </p:spPr>
      </p:cxnSp>
      <p:sp>
        <p:nvSpPr>
          <p:cNvPr id="927" name="Google Shape;927;p53"/>
          <p:cNvSpPr txBox="1"/>
          <p:nvPr/>
        </p:nvSpPr>
        <p:spPr>
          <a:xfrm>
            <a:off x="6850258" y="3918215"/>
            <a:ext cx="2669320" cy="2862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lang="en-US" sz="1400">
                <a:solidFill>
                  <a:schemeClr val="dk2"/>
                </a:solidFill>
                <a:latin typeface="Consolas"/>
                <a:ea typeface="Consolas"/>
                <a:cs typeface="Consolas"/>
                <a:sym typeface="Consolas"/>
              </a:rPr>
              <a:t>vector.accUpdateDevice();</a:t>
            </a:r>
            <a:endParaRPr/>
          </a:p>
        </p:txBody>
      </p:sp>
      <p:sp>
        <p:nvSpPr>
          <p:cNvPr id="928" name="Google Shape;928;p53"/>
          <p:cNvSpPr txBox="1"/>
          <p:nvPr/>
        </p:nvSpPr>
        <p:spPr>
          <a:xfrm>
            <a:off x="6949644" y="772641"/>
            <a:ext cx="2470548" cy="2862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lang="en-US" sz="1400">
                <a:solidFill>
                  <a:schemeClr val="dk2"/>
                </a:solidFill>
                <a:latin typeface="Consolas"/>
                <a:ea typeface="Consolas"/>
                <a:cs typeface="Consolas"/>
                <a:sym typeface="Consolas"/>
              </a:rPr>
              <a:t>vector.accUpdateSelf();</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54"/>
          <p:cNvSpPr txBox="1"/>
          <p:nvPr>
            <p:ph type="title"/>
          </p:nvPr>
        </p:nvSpPr>
        <p:spPr>
          <a:xfrm>
            <a:off x="699310" y="178076"/>
            <a:ext cx="9528402"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USING A OPENACC AWARE C++ CLASS</a:t>
            </a:r>
            <a:endParaRPr/>
          </a:p>
        </p:txBody>
      </p:sp>
      <p:sp>
        <p:nvSpPr>
          <p:cNvPr id="935" name="Google Shape;935;p54"/>
          <p:cNvSpPr txBox="1"/>
          <p:nvPr/>
        </p:nvSpPr>
        <p:spPr>
          <a:xfrm>
            <a:off x="496957" y="1170286"/>
            <a:ext cx="5842138" cy="377641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#include “vector.h"</a:t>
            </a:r>
            <a:endParaRPr/>
          </a:p>
          <a:p>
            <a:pPr indent="0" lvl="0" marL="0" marR="0" rtl="0" algn="l">
              <a:lnSpc>
                <a:spcPct val="90000"/>
              </a:lnSpc>
              <a:spcBef>
                <a:spcPts val="0"/>
              </a:spcBef>
              <a:spcAft>
                <a:spcPts val="0"/>
              </a:spcAft>
              <a:buNone/>
            </a:pPr>
            <a:r>
              <a:t/>
            </a:r>
            <a:endParaRPr sz="14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int main() {</a:t>
            </a:r>
            <a:endParaRPr/>
          </a:p>
          <a:p>
            <a:pPr indent="0" lvl="0" marL="0" marR="0" rtl="0" algn="l">
              <a:lnSpc>
                <a:spcPct val="90000"/>
              </a:lnSpc>
              <a:spcBef>
                <a:spcPts val="0"/>
              </a:spcBef>
              <a:spcAft>
                <a:spcPts val="0"/>
              </a:spcAft>
              <a:buNone/>
            </a:pPr>
            <a:r>
              <a:t/>
            </a:r>
            <a:endParaRPr sz="14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vector A(N), B(N);</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for (int i=0; i &lt; B.size(); ++i) {</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B[i]=2.5;</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B.accUpdateDevice();</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a:t>
            </a:r>
            <a:r>
              <a:rPr lang="en-US" sz="1400">
                <a:solidFill>
                  <a:schemeClr val="accent4"/>
                </a:solidFill>
                <a:latin typeface="Consolas"/>
                <a:ea typeface="Consolas"/>
                <a:cs typeface="Consolas"/>
                <a:sym typeface="Consolas"/>
              </a:rPr>
              <a:t>#pragma acc parallel loop present(A,B)</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for (int i=0; i &lt; A.size(); ++i) {</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A[i]=B[i]+i;</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A.accUpdateSelf();</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for(int i=0; i&lt;10; ++i) {</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cout &lt;&lt; "A[" &lt;&lt; i &lt;&lt; "]: " &lt;&lt; A[i] &lt;&lt; endl;</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    exit(0);</a:t>
            </a:r>
            <a:endParaRPr/>
          </a:p>
          <a:p>
            <a:pPr indent="0" lvl="0" marL="0" marR="0" rtl="0" algn="l">
              <a:lnSpc>
                <a:spcPct val="90000"/>
              </a:lnSpc>
              <a:spcBef>
                <a:spcPts val="0"/>
              </a:spcBef>
              <a:spcAft>
                <a:spcPts val="0"/>
              </a:spcAft>
              <a:buNone/>
            </a:pPr>
            <a:r>
              <a:rPr lang="en-US" sz="1400">
                <a:solidFill>
                  <a:schemeClr val="dk2"/>
                </a:solidFill>
                <a:latin typeface="Consolas"/>
                <a:ea typeface="Consolas"/>
                <a:cs typeface="Consolas"/>
                <a:sym typeface="Consolas"/>
              </a:rPr>
              <a:t>}</a:t>
            </a:r>
            <a:endParaRPr/>
          </a:p>
        </p:txBody>
      </p:sp>
      <p:sp>
        <p:nvSpPr>
          <p:cNvPr id="936" name="Google Shape;936;p54"/>
          <p:cNvSpPr/>
          <p:nvPr/>
        </p:nvSpPr>
        <p:spPr>
          <a:xfrm>
            <a:off x="6463117" y="986830"/>
            <a:ext cx="2016433" cy="4275116"/>
          </a:xfrm>
          <a:prstGeom prst="rect">
            <a:avLst/>
          </a:prstGeom>
          <a:solidFill>
            <a:srgbClr val="0070C0"/>
          </a:solidFill>
          <a:ln cap="flat" cmpd="sng" w="25400">
            <a:solidFill>
              <a:srgbClr val="02193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37" name="Google Shape;937;p54"/>
          <p:cNvSpPr/>
          <p:nvPr/>
        </p:nvSpPr>
        <p:spPr>
          <a:xfrm>
            <a:off x="6779150" y="1189835"/>
            <a:ext cx="1463039" cy="876398"/>
          </a:xfrm>
          <a:prstGeom prst="rect">
            <a:avLst/>
          </a:prstGeom>
          <a:solidFill>
            <a:schemeClr val="dk2"/>
          </a:solidFill>
          <a:ln cap="flat" cmpd="sng" w="25400">
            <a:solidFill>
              <a:srgbClr val="01112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38" name="Google Shape;938;p54"/>
          <p:cNvSpPr/>
          <p:nvPr/>
        </p:nvSpPr>
        <p:spPr>
          <a:xfrm>
            <a:off x="6790580" y="2207105"/>
            <a:ext cx="1463039" cy="876398"/>
          </a:xfrm>
          <a:prstGeom prst="rect">
            <a:avLst/>
          </a:prstGeom>
          <a:solidFill>
            <a:schemeClr val="dk2"/>
          </a:solidFill>
          <a:ln cap="flat" cmpd="sng" w="25400">
            <a:solidFill>
              <a:srgbClr val="01112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39" name="Google Shape;939;p54"/>
          <p:cNvSpPr/>
          <p:nvPr/>
        </p:nvSpPr>
        <p:spPr>
          <a:xfrm>
            <a:off x="8638871" y="986830"/>
            <a:ext cx="2078184" cy="4275116"/>
          </a:xfrm>
          <a:prstGeom prst="rect">
            <a:avLst/>
          </a:prstGeom>
          <a:solidFill>
            <a:schemeClr val="accent4"/>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0" name="Google Shape;940;p54"/>
          <p:cNvSpPr/>
          <p:nvPr/>
        </p:nvSpPr>
        <p:spPr>
          <a:xfrm>
            <a:off x="8913191" y="1221796"/>
            <a:ext cx="1529543" cy="876398"/>
          </a:xfrm>
          <a:prstGeom prst="rect">
            <a:avLst/>
          </a:prstGeom>
          <a:solidFill>
            <a:schemeClr val="dk2"/>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4000">
                <a:solidFill>
                  <a:schemeClr val="lt1"/>
                </a:solidFill>
                <a:latin typeface="Arial"/>
                <a:ea typeface="Arial"/>
                <a:cs typeface="Arial"/>
                <a:sym typeface="Arial"/>
              </a:rPr>
              <a:t>A</a:t>
            </a:r>
            <a:endParaRPr/>
          </a:p>
        </p:txBody>
      </p:sp>
      <p:sp>
        <p:nvSpPr>
          <p:cNvPr id="941" name="Google Shape;941;p54"/>
          <p:cNvSpPr/>
          <p:nvPr/>
        </p:nvSpPr>
        <p:spPr>
          <a:xfrm>
            <a:off x="8913191" y="2213721"/>
            <a:ext cx="1529543" cy="876398"/>
          </a:xfrm>
          <a:prstGeom prst="rect">
            <a:avLst/>
          </a:prstGeom>
          <a:solidFill>
            <a:schemeClr val="dk2"/>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2" name="Google Shape;942;p54"/>
          <p:cNvSpPr txBox="1"/>
          <p:nvPr/>
        </p:nvSpPr>
        <p:spPr>
          <a:xfrm>
            <a:off x="6409575" y="5349307"/>
            <a:ext cx="2069975" cy="446276"/>
          </a:xfrm>
          <a:prstGeom prst="rect">
            <a:avLst/>
          </a:prstGeom>
          <a:noFill/>
          <a:ln>
            <a:noFill/>
          </a:ln>
        </p:spPr>
        <p:txBody>
          <a:bodyPr anchorCtr="0" anchor="ctr" bIns="45700" lIns="91425" spcFirstLastPara="1" rIns="91425" wrap="square" tIns="91425">
            <a:noAutofit/>
          </a:bodyPr>
          <a:lstStyle/>
          <a:p>
            <a:pPr indent="0" lvl="0" marL="0" marR="0" rtl="0" algn="ctr">
              <a:spcBef>
                <a:spcPts val="0"/>
              </a:spcBef>
              <a:spcAft>
                <a:spcPts val="0"/>
              </a:spcAft>
              <a:buNone/>
            </a:pPr>
            <a:r>
              <a:rPr lang="en-US" sz="2000">
                <a:solidFill>
                  <a:schemeClr val="dk2"/>
                </a:solidFill>
                <a:latin typeface="Arial"/>
                <a:ea typeface="Arial"/>
                <a:cs typeface="Arial"/>
                <a:sym typeface="Arial"/>
              </a:rPr>
              <a:t>Host Memory</a:t>
            </a:r>
            <a:endParaRPr/>
          </a:p>
        </p:txBody>
      </p:sp>
      <p:sp>
        <p:nvSpPr>
          <p:cNvPr id="943" name="Google Shape;943;p54"/>
          <p:cNvSpPr txBox="1"/>
          <p:nvPr/>
        </p:nvSpPr>
        <p:spPr>
          <a:xfrm>
            <a:off x="8771680" y="5340558"/>
            <a:ext cx="2078183" cy="446276"/>
          </a:xfrm>
          <a:prstGeom prst="rect">
            <a:avLst/>
          </a:prstGeom>
          <a:noFill/>
          <a:ln>
            <a:noFill/>
          </a:ln>
        </p:spPr>
        <p:txBody>
          <a:bodyPr anchorCtr="0" anchor="ctr" bIns="45700" lIns="91425" spcFirstLastPara="1" rIns="91425" wrap="square" tIns="91425">
            <a:noAutofit/>
          </a:bodyPr>
          <a:lstStyle/>
          <a:p>
            <a:pPr indent="0" lvl="0" marL="0" marR="0" rtl="0" algn="ctr">
              <a:spcBef>
                <a:spcPts val="0"/>
              </a:spcBef>
              <a:spcAft>
                <a:spcPts val="0"/>
              </a:spcAft>
              <a:buNone/>
            </a:pPr>
            <a:r>
              <a:rPr lang="en-US" sz="2000">
                <a:solidFill>
                  <a:schemeClr val="dk2"/>
                </a:solidFill>
                <a:latin typeface="Arial"/>
                <a:ea typeface="Arial"/>
                <a:cs typeface="Arial"/>
                <a:sym typeface="Arial"/>
              </a:rPr>
              <a:t>Device Memory</a:t>
            </a:r>
            <a:endParaRPr/>
          </a:p>
        </p:txBody>
      </p:sp>
      <p:sp>
        <p:nvSpPr>
          <p:cNvPr id="944" name="Google Shape;944;p54"/>
          <p:cNvSpPr txBox="1"/>
          <p:nvPr/>
        </p:nvSpPr>
        <p:spPr>
          <a:xfrm>
            <a:off x="7273264" y="2268277"/>
            <a:ext cx="474810" cy="754053"/>
          </a:xfrm>
          <a:prstGeom prst="rect">
            <a:avLst/>
          </a:prstGeom>
          <a:noFill/>
          <a:ln>
            <a:noFill/>
          </a:ln>
        </p:spPr>
        <p:txBody>
          <a:bodyPr anchorCtr="0" anchor="ctr" bIns="45700" lIns="91425" spcFirstLastPara="1" rIns="91425" wrap="square" tIns="91425">
            <a:noAutofit/>
          </a:bodyPr>
          <a:lstStyle/>
          <a:p>
            <a:pPr indent="0" lvl="0" marL="0" marR="0" rtl="0" algn="l">
              <a:lnSpc>
                <a:spcPct val="100000"/>
              </a:lnSpc>
              <a:spcBef>
                <a:spcPts val="0"/>
              </a:spcBef>
              <a:spcAft>
                <a:spcPts val="0"/>
              </a:spcAft>
              <a:buNone/>
            </a:pPr>
            <a:r>
              <a:rPr lang="en-US" sz="4000">
                <a:solidFill>
                  <a:schemeClr val="lt1"/>
                </a:solidFill>
                <a:latin typeface="Arial"/>
                <a:ea typeface="Arial"/>
                <a:cs typeface="Arial"/>
                <a:sym typeface="Arial"/>
              </a:rPr>
              <a:t>B</a:t>
            </a:r>
            <a:endParaRPr/>
          </a:p>
        </p:txBody>
      </p:sp>
      <p:sp>
        <p:nvSpPr>
          <p:cNvPr id="945" name="Google Shape;945;p54"/>
          <p:cNvSpPr/>
          <p:nvPr/>
        </p:nvSpPr>
        <p:spPr>
          <a:xfrm>
            <a:off x="302161" y="2011319"/>
            <a:ext cx="370510" cy="149630"/>
          </a:xfrm>
          <a:prstGeom prst="rightArrow">
            <a:avLst>
              <a:gd fmla="val 50000" name="adj1"/>
              <a:gd fmla="val 50000" name="adj2"/>
            </a:avLst>
          </a:prstGeom>
          <a:solidFill>
            <a:schemeClr val="accent4"/>
          </a:solidFill>
          <a:ln cap="flat" cmpd="sng" w="9525">
            <a:solidFill>
              <a:srgbClr val="00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6" name="Google Shape;946;p54"/>
          <p:cNvSpPr/>
          <p:nvPr/>
        </p:nvSpPr>
        <p:spPr>
          <a:xfrm>
            <a:off x="302161" y="2395415"/>
            <a:ext cx="370510" cy="149630"/>
          </a:xfrm>
          <a:prstGeom prst="rightArrow">
            <a:avLst>
              <a:gd fmla="val 50000" name="adj1"/>
              <a:gd fmla="val 50000" name="adj2"/>
            </a:avLst>
          </a:prstGeom>
          <a:solidFill>
            <a:schemeClr val="accent4"/>
          </a:solidFill>
          <a:ln cap="flat" cmpd="sng" w="9525">
            <a:solidFill>
              <a:srgbClr val="00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7" name="Google Shape;947;p54"/>
          <p:cNvSpPr/>
          <p:nvPr/>
        </p:nvSpPr>
        <p:spPr>
          <a:xfrm>
            <a:off x="302161" y="3335316"/>
            <a:ext cx="370510" cy="149630"/>
          </a:xfrm>
          <a:prstGeom prst="rightArrow">
            <a:avLst>
              <a:gd fmla="val 50000" name="adj1"/>
              <a:gd fmla="val 50000" name="adj2"/>
            </a:avLst>
          </a:prstGeom>
          <a:solidFill>
            <a:schemeClr val="accent4"/>
          </a:solidFill>
          <a:ln cap="flat" cmpd="sng" w="9525">
            <a:solidFill>
              <a:srgbClr val="00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8" name="Google Shape;948;p54"/>
          <p:cNvSpPr/>
          <p:nvPr/>
        </p:nvSpPr>
        <p:spPr>
          <a:xfrm>
            <a:off x="311702" y="2797441"/>
            <a:ext cx="370510" cy="149630"/>
          </a:xfrm>
          <a:prstGeom prst="rightArrow">
            <a:avLst>
              <a:gd fmla="val 50000" name="adj1"/>
              <a:gd fmla="val 50000" name="adj2"/>
            </a:avLst>
          </a:prstGeom>
          <a:solidFill>
            <a:schemeClr val="accent4"/>
          </a:solidFill>
          <a:ln cap="flat" cmpd="sng" w="9525">
            <a:solidFill>
              <a:srgbClr val="00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9" name="Google Shape;949;p54"/>
          <p:cNvSpPr txBox="1"/>
          <p:nvPr/>
        </p:nvSpPr>
        <p:spPr>
          <a:xfrm>
            <a:off x="9440557" y="2245126"/>
            <a:ext cx="474810" cy="754053"/>
          </a:xfrm>
          <a:prstGeom prst="rect">
            <a:avLst/>
          </a:prstGeom>
          <a:noFill/>
          <a:ln>
            <a:noFill/>
          </a:ln>
        </p:spPr>
        <p:txBody>
          <a:bodyPr anchorCtr="0" anchor="ctr" bIns="45700" lIns="91425" spcFirstLastPara="1" rIns="91425" wrap="square" tIns="91425">
            <a:noAutofit/>
          </a:bodyPr>
          <a:lstStyle/>
          <a:p>
            <a:pPr indent="0" lvl="0" marL="0" marR="0" rtl="0" algn="l">
              <a:lnSpc>
                <a:spcPct val="100000"/>
              </a:lnSpc>
              <a:spcBef>
                <a:spcPts val="0"/>
              </a:spcBef>
              <a:spcAft>
                <a:spcPts val="0"/>
              </a:spcAft>
              <a:buNone/>
            </a:pPr>
            <a:r>
              <a:rPr lang="en-US" sz="4000">
                <a:solidFill>
                  <a:schemeClr val="lt1"/>
                </a:solidFill>
                <a:latin typeface="Arial"/>
                <a:ea typeface="Arial"/>
                <a:cs typeface="Arial"/>
                <a:sym typeface="Arial"/>
              </a:rPr>
              <a:t>B</a:t>
            </a:r>
            <a:endParaRPr/>
          </a:p>
        </p:txBody>
      </p:sp>
      <p:sp>
        <p:nvSpPr>
          <p:cNvPr id="950" name="Google Shape;950;p54"/>
          <p:cNvSpPr/>
          <p:nvPr/>
        </p:nvSpPr>
        <p:spPr>
          <a:xfrm>
            <a:off x="302161" y="3753558"/>
            <a:ext cx="370510" cy="149630"/>
          </a:xfrm>
          <a:prstGeom prst="rightArrow">
            <a:avLst>
              <a:gd fmla="val 50000" name="adj1"/>
              <a:gd fmla="val 50000" name="adj2"/>
            </a:avLst>
          </a:prstGeom>
          <a:solidFill>
            <a:schemeClr val="accent4"/>
          </a:solidFill>
          <a:ln cap="flat" cmpd="sng" w="9525">
            <a:solidFill>
              <a:srgbClr val="00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51" name="Google Shape;951;p54"/>
          <p:cNvSpPr/>
          <p:nvPr/>
        </p:nvSpPr>
        <p:spPr>
          <a:xfrm>
            <a:off x="302161" y="4536694"/>
            <a:ext cx="370510" cy="149630"/>
          </a:xfrm>
          <a:prstGeom prst="rightArrow">
            <a:avLst>
              <a:gd fmla="val 50000" name="adj1"/>
              <a:gd fmla="val 50000" name="adj2"/>
            </a:avLst>
          </a:prstGeom>
          <a:solidFill>
            <a:schemeClr val="accent4"/>
          </a:solidFill>
          <a:ln cap="flat" cmpd="sng" w="9525">
            <a:solidFill>
              <a:srgbClr val="006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52" name="Google Shape;952;p54"/>
          <p:cNvSpPr/>
          <p:nvPr/>
        </p:nvSpPr>
        <p:spPr>
          <a:xfrm>
            <a:off x="7247616" y="1274091"/>
            <a:ext cx="526105" cy="707886"/>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4000">
                <a:solidFill>
                  <a:schemeClr val="lt1"/>
                </a:solidFill>
                <a:latin typeface="Arial"/>
                <a:ea typeface="Arial"/>
                <a:cs typeface="Arial"/>
                <a:sym typeface="Arial"/>
              </a:rPr>
              <a:t>A</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5"/>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937"/>
                                        </p:tgtEl>
                                        <p:attrNameLst>
                                          <p:attrName>style.visibility</p:attrName>
                                        </p:attrNameLst>
                                      </p:cBhvr>
                                      <p:to>
                                        <p:strVal val="visible"/>
                                      </p:to>
                                    </p:set>
                                    <p:animEffect filter="fade" transition="in">
                                      <p:cBhvr>
                                        <p:cTn dur="500"/>
                                        <p:tgtEl>
                                          <p:spTgt spid="937"/>
                                        </p:tgtEl>
                                      </p:cBhvr>
                                    </p:animEffect>
                                  </p:childTnLst>
                                </p:cTn>
                              </p:par>
                              <p:par>
                                <p:cTn fill="hold" nodeType="withEffect" presetClass="entr" presetID="10" presetSubtype="0">
                                  <p:stCondLst>
                                    <p:cond delay="250"/>
                                  </p:stCondLst>
                                  <p:childTnLst>
                                    <p:set>
                                      <p:cBhvr>
                                        <p:cTn dur="1" fill="hold">
                                          <p:stCondLst>
                                            <p:cond delay="0"/>
                                          </p:stCondLst>
                                        </p:cTn>
                                        <p:tgtEl>
                                          <p:spTgt spid="940"/>
                                        </p:tgtEl>
                                        <p:attrNameLst>
                                          <p:attrName>style.visibility</p:attrName>
                                        </p:attrNameLst>
                                      </p:cBhvr>
                                      <p:to>
                                        <p:strVal val="visible"/>
                                      </p:to>
                                    </p:set>
                                    <p:animEffect filter="fade" transition="in">
                                      <p:cBhvr>
                                        <p:cTn dur="500"/>
                                        <p:tgtEl>
                                          <p:spTgt spid="940"/>
                                        </p:tgtEl>
                                      </p:cBhvr>
                                    </p:animEffect>
                                  </p:childTnLst>
                                </p:cTn>
                              </p:par>
                            </p:childTnLst>
                          </p:cTn>
                        </p:par>
                        <p:par>
                          <p:cTn fill="hold">
                            <p:stCondLst>
                              <p:cond delay="500"/>
                            </p:stCondLst>
                            <p:childTnLst>
                              <p:par>
                                <p:cTn fill="hold" nodeType="afterEffect" presetClass="entr" presetID="10" presetSubtype="0">
                                  <p:stCondLst>
                                    <p:cond delay="250"/>
                                  </p:stCondLst>
                                  <p:childTnLst>
                                    <p:set>
                                      <p:cBhvr>
                                        <p:cTn dur="1" fill="hold">
                                          <p:stCondLst>
                                            <p:cond delay="0"/>
                                          </p:stCondLst>
                                        </p:cTn>
                                        <p:tgtEl>
                                          <p:spTgt spid="938"/>
                                        </p:tgtEl>
                                        <p:attrNameLst>
                                          <p:attrName>style.visibility</p:attrName>
                                        </p:attrNameLst>
                                      </p:cBhvr>
                                      <p:to>
                                        <p:strVal val="visible"/>
                                      </p:to>
                                    </p:set>
                                    <p:animEffect filter="fade" transition="in">
                                      <p:cBhvr>
                                        <p:cTn dur="500"/>
                                        <p:tgtEl>
                                          <p:spTgt spid="93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41"/>
                                        </p:tgtEl>
                                        <p:attrNameLst>
                                          <p:attrName>style.visibility</p:attrName>
                                        </p:attrNameLst>
                                      </p:cBhvr>
                                      <p:to>
                                        <p:strVal val="visible"/>
                                      </p:to>
                                    </p:set>
                                    <p:animEffect filter="fade" transition="in">
                                      <p:cBhvr>
                                        <p:cTn dur="500"/>
                                        <p:tgtEl>
                                          <p:spTgt spid="9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945"/>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946"/>
                                        </p:tgtEl>
                                        <p:attrNameLst>
                                          <p:attrName>style.visibility</p:attrName>
                                        </p:attrNameLst>
                                      </p:cBhvr>
                                      <p:to>
                                        <p:strVal val="visible"/>
                                      </p:to>
                                    </p:set>
                                  </p:childTnLst>
                                </p:cTn>
                              </p:par>
                              <p:par>
                                <p:cTn fill="hold" nodeType="withEffect" presetClass="entr" presetID="10" presetSubtype="0">
                                  <p:stCondLst>
                                    <p:cond delay="250"/>
                                  </p:stCondLst>
                                  <p:childTnLst>
                                    <p:set>
                                      <p:cBhvr>
                                        <p:cTn dur="1" fill="hold">
                                          <p:stCondLst>
                                            <p:cond delay="0"/>
                                          </p:stCondLst>
                                        </p:cTn>
                                        <p:tgtEl>
                                          <p:spTgt spid="944"/>
                                        </p:tgtEl>
                                        <p:attrNameLst>
                                          <p:attrName>style.visibility</p:attrName>
                                        </p:attrNameLst>
                                      </p:cBhvr>
                                      <p:to>
                                        <p:strVal val="visible"/>
                                      </p:to>
                                    </p:set>
                                    <p:animEffect filter="fade" transition="in">
                                      <p:cBhvr>
                                        <p:cTn dur="500"/>
                                        <p:tgtEl>
                                          <p:spTgt spid="9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946"/>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948"/>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949"/>
                                        </p:tgtEl>
                                        <p:attrNameLst>
                                          <p:attrName>style.visibility</p:attrName>
                                        </p:attrNameLst>
                                      </p:cBhvr>
                                      <p:to>
                                        <p:strVal val="visible"/>
                                      </p:to>
                                    </p:set>
                                    <p:animEffect filter="fade" transition="in">
                                      <p:cBhvr>
                                        <p:cTn dur="500"/>
                                        <p:tgtEl>
                                          <p:spTgt spid="9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948"/>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947"/>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940">
                                            <p:txEl>
                                              <p:pRg end="0" st="0"/>
                                            </p:txEl>
                                          </p:spTgt>
                                        </p:tgtEl>
                                        <p:attrNameLst>
                                          <p:attrName>style.visibility</p:attrName>
                                        </p:attrNameLst>
                                      </p:cBhvr>
                                      <p:to>
                                        <p:strVal val="visible"/>
                                      </p:to>
                                    </p:set>
                                    <p:animEffect filter="fade" transition="in">
                                      <p:cBhvr>
                                        <p:cTn dur="500"/>
                                        <p:tgtEl>
                                          <p:spTgt spid="94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947"/>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950"/>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952"/>
                                        </p:tgtEl>
                                        <p:attrNameLst>
                                          <p:attrName>style.visibility</p:attrName>
                                        </p:attrNameLst>
                                      </p:cBhvr>
                                      <p:to>
                                        <p:strVal val="visible"/>
                                      </p:to>
                                    </p:set>
                                    <p:animEffect filter="fade" transition="in">
                                      <p:cBhvr>
                                        <p:cTn dur="500"/>
                                        <p:tgtEl>
                                          <p:spTgt spid="9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950"/>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951"/>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
                                          </p:stCondLst>
                                        </p:cTn>
                                        <p:tgtEl>
                                          <p:spTgt spid="940">
                                            <p:txEl>
                                              <p:pRg end="0" st="0"/>
                                            </p:txEl>
                                          </p:spTgt>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940">
                                            <p:txEl>
                                              <p:pRg end="0" st="0"/>
                                            </p:txEl>
                                          </p:spTgt>
                                        </p:tgtEl>
                                      </p:cBhvr>
                                    </p:animEffect>
                                    <p:set>
                                      <p:cBhvr>
                                        <p:cTn dur="1" fill="hold">
                                          <p:stCondLst>
                                            <p:cond delay="500"/>
                                          </p:stCondLst>
                                        </p:cTn>
                                        <p:tgtEl>
                                          <p:spTgt spid="940">
                                            <p:txEl>
                                              <p:pRg end="0" st="0"/>
                                            </p:txEl>
                                          </p:spTgt>
                                        </p:tgtEl>
                                        <p:attrNameLst>
                                          <p:attrName>style.visibility</p:attrName>
                                        </p:attrNameLst>
                                      </p:cBhvr>
                                      <p:to>
                                        <p:strVal val="hidden"/>
                                      </p:to>
                                    </p:set>
                                  </p:childTnLst>
                                </p:cTn>
                              </p:par>
                            </p:childTnLst>
                          </p:cTn>
                        </p:par>
                        <p:par>
                          <p:cTn fill="hold">
                            <p:stCondLst>
                              <p:cond delay="500"/>
                            </p:stCondLst>
                            <p:childTnLst>
                              <p:par>
                                <p:cTn fill="hold" nodeType="afterEffect" presetClass="exit" presetID="1" presetSubtype="0">
                                  <p:stCondLst>
                                    <p:cond delay="0"/>
                                  </p:stCondLst>
                                  <p:childTnLst>
                                    <p:set>
                                      <p:cBhvr>
                                        <p:cTn dur="1" fill="hold">
                                          <p:stCondLst>
                                            <p:cond delay="1"/>
                                          </p:stCondLst>
                                        </p:cTn>
                                        <p:tgtEl>
                                          <p:spTgt spid="952"/>
                                        </p:tgtEl>
                                        <p:attrNameLst>
                                          <p:attrName>style.visibility</p:attrName>
                                        </p:attrNameLst>
                                      </p:cBhvr>
                                      <p:to>
                                        <p:strVal val="hidden"/>
                                      </p:to>
                                    </p:set>
                                  </p:childTnLst>
                                </p:cTn>
                              </p:par>
                            </p:childTnLst>
                          </p:cTn>
                        </p:par>
                        <p:par>
                          <p:cTn fill="hold">
                            <p:stCondLst>
                              <p:cond delay="501"/>
                            </p:stCondLst>
                            <p:childTnLst>
                              <p:par>
                                <p:cTn fill="hold" nodeType="afterEffect" presetClass="exit" presetID="10" presetSubtype="0">
                                  <p:stCondLst>
                                    <p:cond delay="0"/>
                                  </p:stCondLst>
                                  <p:childTnLst>
                                    <p:animEffect filter="fade" transition="out">
                                      <p:cBhvr>
                                        <p:cTn dur="500"/>
                                        <p:tgtEl>
                                          <p:spTgt spid="937"/>
                                        </p:tgtEl>
                                      </p:cBhvr>
                                    </p:animEffect>
                                    <p:set>
                                      <p:cBhvr>
                                        <p:cTn dur="1" fill="hold">
                                          <p:stCondLst>
                                            <p:cond delay="500"/>
                                          </p:stCondLst>
                                        </p:cTn>
                                        <p:tgtEl>
                                          <p:spTgt spid="937"/>
                                        </p:tgtEl>
                                        <p:attrNameLst>
                                          <p:attrName>style.visibility</p:attrName>
                                        </p:attrNameLst>
                                      </p:cBhvr>
                                      <p:to>
                                        <p:strVal val="hidden"/>
                                      </p:to>
                                    </p:set>
                                  </p:childTnLst>
                                </p:cTn>
                              </p:par>
                            </p:childTnLst>
                          </p:cTn>
                        </p:par>
                        <p:par>
                          <p:cTn fill="hold">
                            <p:stCondLst>
                              <p:cond delay="1001"/>
                            </p:stCondLst>
                            <p:childTnLst>
                              <p:par>
                                <p:cTn fill="hold" nodeType="afterEffect" presetClass="exit" presetID="1" presetSubtype="0">
                                  <p:stCondLst>
                                    <p:cond delay="0"/>
                                  </p:stCondLst>
                                  <p:childTnLst>
                                    <p:set>
                                      <p:cBhvr>
                                        <p:cTn dur="1" fill="hold">
                                          <p:stCondLst>
                                            <p:cond delay="1"/>
                                          </p:stCondLst>
                                        </p:cTn>
                                        <p:tgtEl>
                                          <p:spTgt spid="949"/>
                                        </p:tgtEl>
                                        <p:attrNameLst>
                                          <p:attrName>style.visibility</p:attrName>
                                        </p:attrNameLst>
                                      </p:cBhvr>
                                      <p:to>
                                        <p:strVal val="hidden"/>
                                      </p:to>
                                    </p:set>
                                  </p:childTnLst>
                                </p:cTn>
                              </p:par>
                            </p:childTnLst>
                          </p:cTn>
                        </p:par>
                        <p:par>
                          <p:cTn fill="hold">
                            <p:stCondLst>
                              <p:cond delay="1002"/>
                            </p:stCondLst>
                            <p:childTnLst>
                              <p:par>
                                <p:cTn fill="hold" nodeType="afterEffect" presetClass="exit" presetID="10" presetSubtype="0">
                                  <p:stCondLst>
                                    <p:cond delay="0"/>
                                  </p:stCondLst>
                                  <p:childTnLst>
                                    <p:animEffect filter="fade" transition="out">
                                      <p:cBhvr>
                                        <p:cTn dur="500"/>
                                        <p:tgtEl>
                                          <p:spTgt spid="941"/>
                                        </p:tgtEl>
                                      </p:cBhvr>
                                    </p:animEffect>
                                    <p:set>
                                      <p:cBhvr>
                                        <p:cTn dur="1" fill="hold">
                                          <p:stCondLst>
                                            <p:cond delay="500"/>
                                          </p:stCondLst>
                                        </p:cTn>
                                        <p:tgtEl>
                                          <p:spTgt spid="941"/>
                                        </p:tgtEl>
                                        <p:attrNameLst>
                                          <p:attrName>style.visibility</p:attrName>
                                        </p:attrNameLst>
                                      </p:cBhvr>
                                      <p:to>
                                        <p:strVal val="hidden"/>
                                      </p:to>
                                    </p:set>
                                  </p:childTnLst>
                                </p:cTn>
                              </p:par>
                            </p:childTnLst>
                          </p:cTn>
                        </p:par>
                        <p:par>
                          <p:cTn fill="hold">
                            <p:stCondLst>
                              <p:cond delay="1502"/>
                            </p:stCondLst>
                            <p:childTnLst>
                              <p:par>
                                <p:cTn fill="hold" nodeType="afterEffect" presetClass="exit" presetID="1" presetSubtype="0">
                                  <p:stCondLst>
                                    <p:cond delay="0"/>
                                  </p:stCondLst>
                                  <p:childTnLst>
                                    <p:set>
                                      <p:cBhvr>
                                        <p:cTn dur="1" fill="hold">
                                          <p:stCondLst>
                                            <p:cond delay="1"/>
                                          </p:stCondLst>
                                        </p:cTn>
                                        <p:tgtEl>
                                          <p:spTgt spid="944"/>
                                        </p:tgtEl>
                                        <p:attrNameLst>
                                          <p:attrName>style.visibility</p:attrName>
                                        </p:attrNameLst>
                                      </p:cBhvr>
                                      <p:to>
                                        <p:strVal val="hidden"/>
                                      </p:to>
                                    </p:set>
                                  </p:childTnLst>
                                </p:cTn>
                              </p:par>
                            </p:childTnLst>
                          </p:cTn>
                        </p:par>
                        <p:par>
                          <p:cTn fill="hold">
                            <p:stCondLst>
                              <p:cond delay="1503"/>
                            </p:stCondLst>
                            <p:childTnLst>
                              <p:par>
                                <p:cTn fill="hold" nodeType="afterEffect" presetClass="exit" presetID="10" presetSubtype="0">
                                  <p:stCondLst>
                                    <p:cond delay="0"/>
                                  </p:stCondLst>
                                  <p:childTnLst>
                                    <p:animEffect filter="fade" transition="out">
                                      <p:cBhvr>
                                        <p:cTn dur="500"/>
                                        <p:tgtEl>
                                          <p:spTgt spid="938"/>
                                        </p:tgtEl>
                                      </p:cBhvr>
                                    </p:animEffect>
                                    <p:set>
                                      <p:cBhvr>
                                        <p:cTn dur="1" fill="hold">
                                          <p:stCondLst>
                                            <p:cond delay="500"/>
                                          </p:stCondLst>
                                        </p:cTn>
                                        <p:tgtEl>
                                          <p:spTgt spid="938"/>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951"/>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6" name="Shape 956"/>
        <p:cNvGrpSpPr/>
        <p:nvPr/>
      </p:nvGrpSpPr>
      <p:grpSpPr>
        <a:xfrm>
          <a:off x="0" y="0"/>
          <a:ext cx="0" cy="0"/>
          <a:chOff x="0" y="0"/>
          <a:chExt cx="0" cy="0"/>
        </a:xfrm>
      </p:grpSpPr>
      <p:sp>
        <p:nvSpPr>
          <p:cNvPr id="957" name="Google Shape;957;p55"/>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3600" u="none" cap="none" strike="noStrike">
                <a:solidFill>
                  <a:schemeClr val="lt1"/>
                </a:solidFill>
                <a:latin typeface="Arial"/>
                <a:ea typeface="Arial"/>
                <a:cs typeface="Arial"/>
                <a:sym typeface="Arial"/>
              </a:rPr>
              <a:t>MODULE REVIEW</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 name="Shape 962"/>
        <p:cNvGrpSpPr/>
        <p:nvPr/>
      </p:nvGrpSpPr>
      <p:grpSpPr>
        <a:xfrm>
          <a:off x="0" y="0"/>
          <a:ext cx="0" cy="0"/>
          <a:chOff x="0" y="0"/>
          <a:chExt cx="0" cy="0"/>
        </a:xfrm>
      </p:grpSpPr>
      <p:sp>
        <p:nvSpPr>
          <p:cNvPr id="963" name="Google Shape;963;p56"/>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KEY CONCEPTS</a:t>
            </a:r>
            <a:endParaRPr/>
          </a:p>
        </p:txBody>
      </p:sp>
      <p:sp>
        <p:nvSpPr>
          <p:cNvPr id="964" name="Google Shape;964;p56"/>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In this module we discussed…</a:t>
            </a:r>
            <a:endParaRPr/>
          </a:p>
        </p:txBody>
      </p:sp>
      <p:sp>
        <p:nvSpPr>
          <p:cNvPr id="965" name="Google Shape;965;p56"/>
          <p:cNvSpPr txBox="1"/>
          <p:nvPr>
            <p:ph idx="1" type="body"/>
          </p:nvPr>
        </p:nvSpPr>
        <p:spPr>
          <a:xfrm>
            <a:off x="436740" y="1778961"/>
            <a:ext cx="9948672" cy="40430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400"/>
              <a:buFont typeface="Noto Sans Symbols"/>
              <a:buChar char="▪"/>
            </a:pPr>
            <a:r>
              <a:rPr b="0" i="0" lang="en-US" sz="2400" u="none" cap="none" strike="noStrike">
                <a:solidFill>
                  <a:schemeClr val="dk2"/>
                </a:solidFill>
                <a:latin typeface="Arial"/>
                <a:ea typeface="Arial"/>
                <a:cs typeface="Arial"/>
                <a:sym typeface="Arial"/>
              </a:rPr>
              <a:t>Why explicit data management is necessary for best performance</a:t>
            </a:r>
            <a:endParaRPr/>
          </a:p>
          <a:p>
            <a:pPr indent="-228600" lvl="0" marL="228600" marR="0" rtl="0" algn="l">
              <a:lnSpc>
                <a:spcPct val="90000"/>
              </a:lnSpc>
              <a:spcBef>
                <a:spcPts val="1800"/>
              </a:spcBef>
              <a:spcAft>
                <a:spcPts val="0"/>
              </a:spcAft>
              <a:buClr>
                <a:srgbClr val="868686"/>
              </a:buClr>
              <a:buSzPts val="2400"/>
              <a:buFont typeface="Noto Sans Symbols"/>
              <a:buChar char="▪"/>
            </a:pPr>
            <a:r>
              <a:rPr b="0" i="0" lang="en-US" sz="2400" u="none" cap="none" strike="noStrike">
                <a:solidFill>
                  <a:schemeClr val="dk2"/>
                </a:solidFill>
                <a:latin typeface="Arial"/>
                <a:ea typeface="Arial"/>
                <a:cs typeface="Arial"/>
                <a:sym typeface="Arial"/>
              </a:rPr>
              <a:t>Structured and Unstructured Data Lifetimes</a:t>
            </a:r>
            <a:endParaRPr/>
          </a:p>
          <a:p>
            <a:pPr indent="-228600" lvl="0" marL="228600" marR="0" rtl="0" algn="l">
              <a:lnSpc>
                <a:spcPct val="90000"/>
              </a:lnSpc>
              <a:spcBef>
                <a:spcPts val="1800"/>
              </a:spcBef>
              <a:spcAft>
                <a:spcPts val="0"/>
              </a:spcAft>
              <a:buClr>
                <a:srgbClr val="868686"/>
              </a:buClr>
              <a:buSzPts val="2400"/>
              <a:buFont typeface="Noto Sans Symbols"/>
              <a:buChar char="▪"/>
            </a:pPr>
            <a:r>
              <a:rPr b="0" i="0" lang="en-US" sz="2400" u="none" cap="none" strike="noStrike">
                <a:solidFill>
                  <a:schemeClr val="dk2"/>
                </a:solidFill>
                <a:latin typeface="Arial"/>
                <a:ea typeface="Arial"/>
                <a:cs typeface="Arial"/>
                <a:sym typeface="Arial"/>
              </a:rPr>
              <a:t>Explicit and Implicit Data Regions</a:t>
            </a:r>
            <a:endParaRPr/>
          </a:p>
          <a:p>
            <a:pPr indent="-228600" lvl="0" marL="228600" marR="0" rtl="0" algn="l">
              <a:lnSpc>
                <a:spcPct val="90000"/>
              </a:lnSpc>
              <a:spcBef>
                <a:spcPts val="1800"/>
              </a:spcBef>
              <a:spcAft>
                <a:spcPts val="0"/>
              </a:spcAft>
              <a:buClr>
                <a:srgbClr val="868686"/>
              </a:buClr>
              <a:buSzPts val="2400"/>
              <a:buFont typeface="Noto Sans Symbols"/>
              <a:buChar char="▪"/>
            </a:pPr>
            <a:r>
              <a:rPr b="0" i="0" lang="en-US" sz="2400" u="none" cap="none" strike="noStrike">
                <a:solidFill>
                  <a:schemeClr val="dk2"/>
                </a:solidFill>
                <a:latin typeface="Arial"/>
                <a:ea typeface="Arial"/>
                <a:cs typeface="Arial"/>
                <a:sym typeface="Arial"/>
              </a:rPr>
              <a:t>The </a:t>
            </a:r>
            <a:r>
              <a:rPr b="1" i="0" lang="en-US" sz="2400" u="none" cap="none" strike="noStrike">
                <a:solidFill>
                  <a:schemeClr val="dk2"/>
                </a:solidFill>
                <a:latin typeface="Arial"/>
                <a:ea typeface="Arial"/>
                <a:cs typeface="Arial"/>
                <a:sym typeface="Arial"/>
              </a:rPr>
              <a:t>data</a:t>
            </a:r>
            <a:r>
              <a:rPr b="0" i="0" lang="en-US" sz="2400" u="none" cap="none" strike="noStrike">
                <a:solidFill>
                  <a:schemeClr val="dk2"/>
                </a:solidFill>
                <a:latin typeface="Arial"/>
                <a:ea typeface="Arial"/>
                <a:cs typeface="Arial"/>
                <a:sym typeface="Arial"/>
              </a:rPr>
              <a:t>, </a:t>
            </a:r>
            <a:r>
              <a:rPr b="1" i="0" lang="en-US" sz="2400" u="none" cap="none" strike="noStrike">
                <a:solidFill>
                  <a:schemeClr val="dk2"/>
                </a:solidFill>
                <a:latin typeface="Arial"/>
                <a:ea typeface="Arial"/>
                <a:cs typeface="Arial"/>
                <a:sym typeface="Arial"/>
              </a:rPr>
              <a:t>enter data</a:t>
            </a:r>
            <a:r>
              <a:rPr b="0" i="0" lang="en-US" sz="2400" u="none" cap="none" strike="noStrike">
                <a:solidFill>
                  <a:schemeClr val="dk2"/>
                </a:solidFill>
                <a:latin typeface="Arial"/>
                <a:ea typeface="Arial"/>
                <a:cs typeface="Arial"/>
                <a:sym typeface="Arial"/>
              </a:rPr>
              <a:t>, </a:t>
            </a:r>
            <a:r>
              <a:rPr b="1" i="0" lang="en-US" sz="2400" u="none" cap="none" strike="noStrike">
                <a:solidFill>
                  <a:schemeClr val="dk2"/>
                </a:solidFill>
                <a:latin typeface="Arial"/>
                <a:ea typeface="Arial"/>
                <a:cs typeface="Arial"/>
                <a:sym typeface="Arial"/>
              </a:rPr>
              <a:t>exit data</a:t>
            </a:r>
            <a:r>
              <a:rPr b="0" i="0" lang="en-US" sz="2400" u="none" cap="none" strike="noStrike">
                <a:solidFill>
                  <a:schemeClr val="dk2"/>
                </a:solidFill>
                <a:latin typeface="Arial"/>
                <a:ea typeface="Arial"/>
                <a:cs typeface="Arial"/>
                <a:sym typeface="Arial"/>
              </a:rPr>
              <a:t>, and </a:t>
            </a:r>
            <a:r>
              <a:rPr b="1" i="0" lang="en-US" sz="2400" u="none" cap="none" strike="noStrike">
                <a:solidFill>
                  <a:schemeClr val="dk2"/>
                </a:solidFill>
                <a:latin typeface="Arial"/>
                <a:ea typeface="Arial"/>
                <a:cs typeface="Arial"/>
                <a:sym typeface="Arial"/>
              </a:rPr>
              <a:t>update</a:t>
            </a:r>
            <a:r>
              <a:rPr b="0" i="0" lang="en-US" sz="2400" u="none" cap="none" strike="noStrike">
                <a:solidFill>
                  <a:schemeClr val="dk2"/>
                </a:solidFill>
                <a:latin typeface="Arial"/>
                <a:ea typeface="Arial"/>
                <a:cs typeface="Arial"/>
                <a:sym typeface="Arial"/>
              </a:rPr>
              <a:t> directives</a:t>
            </a:r>
            <a:endParaRPr/>
          </a:p>
          <a:p>
            <a:pPr indent="-228600" lvl="0" marL="228600" marR="0" rtl="0" algn="l">
              <a:lnSpc>
                <a:spcPct val="90000"/>
              </a:lnSpc>
              <a:spcBef>
                <a:spcPts val="1800"/>
              </a:spcBef>
              <a:spcAft>
                <a:spcPts val="0"/>
              </a:spcAft>
              <a:buClr>
                <a:srgbClr val="868686"/>
              </a:buClr>
              <a:buSzPts val="2400"/>
              <a:buFont typeface="Noto Sans Symbols"/>
              <a:buChar char="▪"/>
            </a:pPr>
            <a:r>
              <a:rPr b="0" i="0" lang="en-US" sz="2400" u="none" cap="none" strike="noStrike">
                <a:solidFill>
                  <a:schemeClr val="dk2"/>
                </a:solidFill>
                <a:latin typeface="Arial"/>
                <a:ea typeface="Arial"/>
                <a:cs typeface="Arial"/>
                <a:sym typeface="Arial"/>
              </a:rPr>
              <a:t>Data Clauses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EXPLICIT MEMORY MANAGEMENT</a:t>
            </a:r>
            <a:endParaRPr/>
          </a:p>
        </p:txBody>
      </p:sp>
      <p:sp>
        <p:nvSpPr>
          <p:cNvPr id="93" name="Google Shape;93;p13"/>
          <p:cNvSpPr txBox="1"/>
          <p:nvPr>
            <p:ph idx="1" type="body"/>
          </p:nvPr>
        </p:nvSpPr>
        <p:spPr>
          <a:xfrm>
            <a:off x="414774" y="1967862"/>
            <a:ext cx="5170238"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Many parallel accelerators (such as devices) have a separate memory space from the host</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These separate memories can become out-of-sync and contain completely different data</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Transferring between these two memories can be a very time consuming process</a:t>
            </a:r>
            <a:endParaRPr/>
          </a:p>
        </p:txBody>
      </p:sp>
      <p:sp>
        <p:nvSpPr>
          <p:cNvPr id="94" name="Google Shape;94;p13"/>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Key problems</a:t>
            </a:r>
            <a:endParaRPr/>
          </a:p>
        </p:txBody>
      </p:sp>
      <p:sp>
        <p:nvSpPr>
          <p:cNvPr id="95" name="Google Shape;95;p13"/>
          <p:cNvSpPr/>
          <p:nvPr/>
        </p:nvSpPr>
        <p:spPr>
          <a:xfrm>
            <a:off x="6091806" y="1605918"/>
            <a:ext cx="1638300" cy="1038225"/>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Host</a:t>
            </a:r>
            <a:endParaRPr/>
          </a:p>
        </p:txBody>
      </p:sp>
      <p:sp>
        <p:nvSpPr>
          <p:cNvPr id="96" name="Google Shape;96;p13"/>
          <p:cNvSpPr/>
          <p:nvPr/>
        </p:nvSpPr>
        <p:spPr>
          <a:xfrm>
            <a:off x="8389283" y="1605917"/>
            <a:ext cx="2219325" cy="1995869"/>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Device</a:t>
            </a:r>
            <a:endParaRPr/>
          </a:p>
        </p:txBody>
      </p:sp>
      <p:sp>
        <p:nvSpPr>
          <p:cNvPr id="97" name="Google Shape;97;p13"/>
          <p:cNvSpPr/>
          <p:nvPr/>
        </p:nvSpPr>
        <p:spPr>
          <a:xfrm>
            <a:off x="6091806" y="3430334"/>
            <a:ext cx="1638300" cy="2259415"/>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Host Memory</a:t>
            </a:r>
            <a:endParaRPr/>
          </a:p>
        </p:txBody>
      </p:sp>
      <p:sp>
        <p:nvSpPr>
          <p:cNvPr id="98" name="Google Shape;98;p13"/>
          <p:cNvSpPr/>
          <p:nvPr/>
        </p:nvSpPr>
        <p:spPr>
          <a:xfrm>
            <a:off x="8389282" y="4560041"/>
            <a:ext cx="2219325" cy="1126746"/>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Device Memory</a:t>
            </a:r>
            <a:endParaRPr/>
          </a:p>
        </p:txBody>
      </p:sp>
      <p:sp>
        <p:nvSpPr>
          <p:cNvPr id="99" name="Google Shape;99;p13"/>
          <p:cNvSpPr/>
          <p:nvPr/>
        </p:nvSpPr>
        <p:spPr>
          <a:xfrm>
            <a:off x="6641401" y="2703442"/>
            <a:ext cx="539109" cy="681259"/>
          </a:xfrm>
          <a:prstGeom prst="upDownArrow">
            <a:avLst>
              <a:gd fmla="val 50000" name="adj1"/>
              <a:gd fmla="val 32332"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0" name="Google Shape;100;p13"/>
          <p:cNvSpPr/>
          <p:nvPr/>
        </p:nvSpPr>
        <p:spPr>
          <a:xfrm>
            <a:off x="9229389" y="3735019"/>
            <a:ext cx="539109" cy="681259"/>
          </a:xfrm>
          <a:prstGeom prst="upDownArrow">
            <a:avLst>
              <a:gd fmla="val 50000" name="adj1"/>
              <a:gd fmla="val 32332"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1" name="Google Shape;101;p13"/>
          <p:cNvSpPr/>
          <p:nvPr/>
        </p:nvSpPr>
        <p:spPr>
          <a:xfrm>
            <a:off x="7773942" y="4963412"/>
            <a:ext cx="571504" cy="320004"/>
          </a:xfrm>
          <a:prstGeom prst="leftRightArrow">
            <a:avLst>
              <a:gd fmla="val 50000" name="adj1"/>
              <a:gd fmla="val 48117"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4"/>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EXPLICIT MEMORY MANAGEMENT</a:t>
            </a:r>
            <a:endParaRPr/>
          </a:p>
        </p:txBody>
      </p:sp>
      <p:sp>
        <p:nvSpPr>
          <p:cNvPr id="108" name="Google Shape;108;p14"/>
          <p:cNvSpPr txBox="1"/>
          <p:nvPr>
            <p:ph idx="1" type="body"/>
          </p:nvPr>
        </p:nvSpPr>
        <p:spPr>
          <a:xfrm>
            <a:off x="414774" y="1967862"/>
            <a:ext cx="5170238"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Many parallel accelerators (such as devices) have a separate memory pool from the host</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These separate memories can become out-of-sync and contain completely different data</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Transferring between these two memories can be a very time consuming process</a:t>
            </a:r>
            <a:endParaRPr/>
          </a:p>
        </p:txBody>
      </p:sp>
      <p:sp>
        <p:nvSpPr>
          <p:cNvPr id="109" name="Google Shape;109;p14"/>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Key problems</a:t>
            </a:r>
            <a:endParaRPr/>
          </a:p>
        </p:txBody>
      </p:sp>
      <p:sp>
        <p:nvSpPr>
          <p:cNvPr id="110" name="Google Shape;110;p14"/>
          <p:cNvSpPr/>
          <p:nvPr/>
        </p:nvSpPr>
        <p:spPr>
          <a:xfrm>
            <a:off x="6091806" y="3430334"/>
            <a:ext cx="1638300" cy="2259415"/>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CPU Memory</a:t>
            </a:r>
            <a:endParaRPr/>
          </a:p>
        </p:txBody>
      </p:sp>
      <p:sp>
        <p:nvSpPr>
          <p:cNvPr id="111" name="Google Shape;111;p14"/>
          <p:cNvSpPr/>
          <p:nvPr/>
        </p:nvSpPr>
        <p:spPr>
          <a:xfrm>
            <a:off x="8389282" y="4560041"/>
            <a:ext cx="2219325" cy="1126746"/>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device  Memory</a:t>
            </a:r>
            <a:endParaRPr/>
          </a:p>
        </p:txBody>
      </p:sp>
      <p:sp>
        <p:nvSpPr>
          <p:cNvPr id="112" name="Google Shape;112;p14"/>
          <p:cNvSpPr/>
          <p:nvPr/>
        </p:nvSpPr>
        <p:spPr>
          <a:xfrm>
            <a:off x="6641401" y="2703442"/>
            <a:ext cx="539109" cy="681259"/>
          </a:xfrm>
          <a:prstGeom prst="upDownArrow">
            <a:avLst>
              <a:gd fmla="val 50000" name="adj1"/>
              <a:gd fmla="val 32332"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3" name="Google Shape;113;p14"/>
          <p:cNvSpPr/>
          <p:nvPr/>
        </p:nvSpPr>
        <p:spPr>
          <a:xfrm>
            <a:off x="8897701" y="3735019"/>
            <a:ext cx="1252853" cy="681259"/>
          </a:xfrm>
          <a:prstGeom prst="upDownArrow">
            <a:avLst>
              <a:gd fmla="val 67173" name="adj1"/>
              <a:gd fmla="val 32332"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4" name="Google Shape;114;p14"/>
          <p:cNvSpPr/>
          <p:nvPr/>
        </p:nvSpPr>
        <p:spPr>
          <a:xfrm>
            <a:off x="7773942" y="5047128"/>
            <a:ext cx="571504" cy="236287"/>
          </a:xfrm>
          <a:prstGeom prst="leftRightArrow">
            <a:avLst>
              <a:gd fmla="val 50000" name="adj1"/>
              <a:gd fmla="val 48117"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5" name="Google Shape;115;p14"/>
          <p:cNvSpPr/>
          <p:nvPr/>
        </p:nvSpPr>
        <p:spPr>
          <a:xfrm>
            <a:off x="5999625" y="1354059"/>
            <a:ext cx="1831605" cy="1272781"/>
          </a:xfrm>
          <a:prstGeom prst="roundRect">
            <a:avLst>
              <a:gd fmla="val 10916" name="adj"/>
            </a:avLst>
          </a:prstGeom>
          <a:gradFill>
            <a:gsLst>
              <a:gs pos="0">
                <a:srgbClr val="007CB4"/>
              </a:gs>
              <a:gs pos="1000">
                <a:srgbClr val="007CB4"/>
              </a:gs>
              <a:gs pos="100000">
                <a:srgbClr val="009CE0"/>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6" name="Google Shape;116;p14"/>
          <p:cNvSpPr/>
          <p:nvPr/>
        </p:nvSpPr>
        <p:spPr>
          <a:xfrm>
            <a:off x="6158680" y="2240809"/>
            <a:ext cx="1537406" cy="248892"/>
          </a:xfrm>
          <a:prstGeom prst="roundRect">
            <a:avLst>
              <a:gd fmla="val 16667" name="adj"/>
            </a:avLst>
          </a:prstGeom>
          <a:gradFill>
            <a:gsLst>
              <a:gs pos="0">
                <a:srgbClr val="BF9000"/>
              </a:gs>
              <a:gs pos="40000">
                <a:srgbClr val="BF9000"/>
              </a:gs>
              <a:gs pos="100000">
                <a:srgbClr val="FFD966"/>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7" name="Google Shape;117;p14"/>
          <p:cNvSpPr txBox="1"/>
          <p:nvPr/>
        </p:nvSpPr>
        <p:spPr>
          <a:xfrm>
            <a:off x="6296452" y="2205610"/>
            <a:ext cx="1282575" cy="26160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100" u="none" cap="none" strike="noStrike">
                <a:solidFill>
                  <a:srgbClr val="7F6000"/>
                </a:solidFill>
                <a:latin typeface="Arial"/>
                <a:ea typeface="Arial"/>
                <a:cs typeface="Arial"/>
                <a:sym typeface="Arial"/>
              </a:rPr>
              <a:t>Shared Cache</a:t>
            </a:r>
            <a:endParaRPr/>
          </a:p>
        </p:txBody>
      </p:sp>
      <p:grpSp>
        <p:nvGrpSpPr>
          <p:cNvPr id="118" name="Google Shape;118;p14"/>
          <p:cNvGrpSpPr/>
          <p:nvPr/>
        </p:nvGrpSpPr>
        <p:grpSpPr>
          <a:xfrm>
            <a:off x="6149094" y="1448379"/>
            <a:ext cx="1563285" cy="343544"/>
            <a:chOff x="3688215" y="1665279"/>
            <a:chExt cx="1436235" cy="354129"/>
          </a:xfrm>
        </p:grpSpPr>
        <p:grpSp>
          <p:nvGrpSpPr>
            <p:cNvPr id="119" name="Google Shape;119;p14"/>
            <p:cNvGrpSpPr/>
            <p:nvPr/>
          </p:nvGrpSpPr>
          <p:grpSpPr>
            <a:xfrm>
              <a:off x="3688215" y="1665279"/>
              <a:ext cx="248785" cy="354129"/>
              <a:chOff x="3688215" y="1741479"/>
              <a:chExt cx="248785" cy="354129"/>
            </a:xfrm>
          </p:grpSpPr>
          <p:grpSp>
            <p:nvGrpSpPr>
              <p:cNvPr id="120" name="Google Shape;120;p14"/>
              <p:cNvGrpSpPr/>
              <p:nvPr/>
            </p:nvGrpSpPr>
            <p:grpSpPr>
              <a:xfrm>
                <a:off x="3688215" y="1926331"/>
                <a:ext cx="248785" cy="169277"/>
                <a:chOff x="3688215" y="2021581"/>
                <a:chExt cx="248785" cy="169277"/>
              </a:xfrm>
            </p:grpSpPr>
            <p:sp>
              <p:nvSpPr>
                <p:cNvPr id="121" name="Google Shape;121;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2" name="Google Shape;122;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23" name="Google Shape;123;p14"/>
              <p:cNvGrpSpPr/>
              <p:nvPr/>
            </p:nvGrpSpPr>
            <p:grpSpPr>
              <a:xfrm>
                <a:off x="3698307" y="1741479"/>
                <a:ext cx="228600" cy="228600"/>
                <a:chOff x="3693429" y="1741479"/>
                <a:chExt cx="320040" cy="320040"/>
              </a:xfrm>
            </p:grpSpPr>
            <p:sp>
              <p:nvSpPr>
                <p:cNvPr id="124" name="Google Shape;124;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25" name="Google Shape;125;p14"/>
                <p:cNvGrpSpPr/>
                <p:nvPr/>
              </p:nvGrpSpPr>
              <p:grpSpPr>
                <a:xfrm>
                  <a:off x="3896664" y="1776385"/>
                  <a:ext cx="57149" cy="235743"/>
                  <a:chOff x="4538014" y="1776385"/>
                  <a:chExt cx="57149" cy="235743"/>
                </a:xfrm>
              </p:grpSpPr>
              <p:sp>
                <p:nvSpPr>
                  <p:cNvPr id="126" name="Google Shape;126;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7" name="Google Shape;127;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8" name="Google Shape;128;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9" name="Google Shape;129;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30" name="Google Shape;130;p14"/>
            <p:cNvGrpSpPr/>
            <p:nvPr/>
          </p:nvGrpSpPr>
          <p:grpSpPr>
            <a:xfrm>
              <a:off x="3926340" y="1665279"/>
              <a:ext cx="248785" cy="354129"/>
              <a:chOff x="3688215" y="1741479"/>
              <a:chExt cx="248785" cy="354129"/>
            </a:xfrm>
          </p:grpSpPr>
          <p:grpSp>
            <p:nvGrpSpPr>
              <p:cNvPr id="131" name="Google Shape;131;p14"/>
              <p:cNvGrpSpPr/>
              <p:nvPr/>
            </p:nvGrpSpPr>
            <p:grpSpPr>
              <a:xfrm>
                <a:off x="3688215" y="1926331"/>
                <a:ext cx="248785" cy="169277"/>
                <a:chOff x="3688215" y="2021581"/>
                <a:chExt cx="248785" cy="169277"/>
              </a:xfrm>
            </p:grpSpPr>
            <p:sp>
              <p:nvSpPr>
                <p:cNvPr id="132" name="Google Shape;132;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33" name="Google Shape;133;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34" name="Google Shape;134;p14"/>
              <p:cNvGrpSpPr/>
              <p:nvPr/>
            </p:nvGrpSpPr>
            <p:grpSpPr>
              <a:xfrm>
                <a:off x="3698307" y="1741479"/>
                <a:ext cx="228600" cy="228600"/>
                <a:chOff x="3693429" y="1741479"/>
                <a:chExt cx="320040" cy="320040"/>
              </a:xfrm>
            </p:grpSpPr>
            <p:sp>
              <p:nvSpPr>
                <p:cNvPr id="135" name="Google Shape;135;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36" name="Google Shape;136;p14"/>
                <p:cNvGrpSpPr/>
                <p:nvPr/>
              </p:nvGrpSpPr>
              <p:grpSpPr>
                <a:xfrm>
                  <a:off x="3896664" y="1776385"/>
                  <a:ext cx="57149" cy="235743"/>
                  <a:chOff x="4538014" y="1776385"/>
                  <a:chExt cx="57149" cy="235743"/>
                </a:xfrm>
              </p:grpSpPr>
              <p:sp>
                <p:nvSpPr>
                  <p:cNvPr id="137" name="Google Shape;137;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38" name="Google Shape;138;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39" name="Google Shape;139;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40" name="Google Shape;140;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41" name="Google Shape;141;p14"/>
            <p:cNvGrpSpPr/>
            <p:nvPr/>
          </p:nvGrpSpPr>
          <p:grpSpPr>
            <a:xfrm>
              <a:off x="4161290" y="1665279"/>
              <a:ext cx="248785" cy="354129"/>
              <a:chOff x="3688215" y="1741479"/>
              <a:chExt cx="248785" cy="354129"/>
            </a:xfrm>
          </p:grpSpPr>
          <p:grpSp>
            <p:nvGrpSpPr>
              <p:cNvPr id="142" name="Google Shape;142;p14"/>
              <p:cNvGrpSpPr/>
              <p:nvPr/>
            </p:nvGrpSpPr>
            <p:grpSpPr>
              <a:xfrm>
                <a:off x="3688215" y="1926331"/>
                <a:ext cx="248785" cy="169277"/>
                <a:chOff x="3688215" y="2021581"/>
                <a:chExt cx="248785" cy="169277"/>
              </a:xfrm>
            </p:grpSpPr>
            <p:sp>
              <p:nvSpPr>
                <p:cNvPr id="143" name="Google Shape;143;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44" name="Google Shape;144;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45" name="Google Shape;145;p14"/>
              <p:cNvGrpSpPr/>
              <p:nvPr/>
            </p:nvGrpSpPr>
            <p:grpSpPr>
              <a:xfrm>
                <a:off x="3698307" y="1741479"/>
                <a:ext cx="228600" cy="228600"/>
                <a:chOff x="3693429" y="1741479"/>
                <a:chExt cx="320040" cy="320040"/>
              </a:xfrm>
            </p:grpSpPr>
            <p:sp>
              <p:nvSpPr>
                <p:cNvPr id="146" name="Google Shape;146;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47" name="Google Shape;147;p14"/>
                <p:cNvGrpSpPr/>
                <p:nvPr/>
              </p:nvGrpSpPr>
              <p:grpSpPr>
                <a:xfrm>
                  <a:off x="3896664" y="1776385"/>
                  <a:ext cx="57149" cy="235743"/>
                  <a:chOff x="4538014" y="1776385"/>
                  <a:chExt cx="57149" cy="235743"/>
                </a:xfrm>
              </p:grpSpPr>
              <p:sp>
                <p:nvSpPr>
                  <p:cNvPr id="148" name="Google Shape;148;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49" name="Google Shape;149;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50" name="Google Shape;150;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51" name="Google Shape;151;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52" name="Google Shape;152;p14"/>
            <p:cNvGrpSpPr/>
            <p:nvPr/>
          </p:nvGrpSpPr>
          <p:grpSpPr>
            <a:xfrm>
              <a:off x="4399415" y="1665279"/>
              <a:ext cx="248785" cy="354129"/>
              <a:chOff x="3688215" y="1741479"/>
              <a:chExt cx="248785" cy="354129"/>
            </a:xfrm>
          </p:grpSpPr>
          <p:grpSp>
            <p:nvGrpSpPr>
              <p:cNvPr id="153" name="Google Shape;153;p14"/>
              <p:cNvGrpSpPr/>
              <p:nvPr/>
            </p:nvGrpSpPr>
            <p:grpSpPr>
              <a:xfrm>
                <a:off x="3688215" y="1926331"/>
                <a:ext cx="248785" cy="169277"/>
                <a:chOff x="3688215" y="2021581"/>
                <a:chExt cx="248785" cy="169277"/>
              </a:xfrm>
            </p:grpSpPr>
            <p:sp>
              <p:nvSpPr>
                <p:cNvPr id="154" name="Google Shape;154;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55" name="Google Shape;155;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56" name="Google Shape;156;p14"/>
              <p:cNvGrpSpPr/>
              <p:nvPr/>
            </p:nvGrpSpPr>
            <p:grpSpPr>
              <a:xfrm>
                <a:off x="3698307" y="1741479"/>
                <a:ext cx="228600" cy="228600"/>
                <a:chOff x="3693429" y="1741479"/>
                <a:chExt cx="320040" cy="320040"/>
              </a:xfrm>
            </p:grpSpPr>
            <p:sp>
              <p:nvSpPr>
                <p:cNvPr id="157" name="Google Shape;157;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58" name="Google Shape;158;p14"/>
                <p:cNvGrpSpPr/>
                <p:nvPr/>
              </p:nvGrpSpPr>
              <p:grpSpPr>
                <a:xfrm>
                  <a:off x="3896664" y="1776385"/>
                  <a:ext cx="57149" cy="235743"/>
                  <a:chOff x="4538014" y="1776385"/>
                  <a:chExt cx="57149" cy="235743"/>
                </a:xfrm>
              </p:grpSpPr>
              <p:sp>
                <p:nvSpPr>
                  <p:cNvPr id="159" name="Google Shape;159;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60" name="Google Shape;160;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61" name="Google Shape;161;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62" name="Google Shape;162;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63" name="Google Shape;163;p14"/>
            <p:cNvGrpSpPr/>
            <p:nvPr/>
          </p:nvGrpSpPr>
          <p:grpSpPr>
            <a:xfrm>
              <a:off x="4637540" y="1665279"/>
              <a:ext cx="248785" cy="354129"/>
              <a:chOff x="3688215" y="1741479"/>
              <a:chExt cx="248785" cy="354129"/>
            </a:xfrm>
          </p:grpSpPr>
          <p:grpSp>
            <p:nvGrpSpPr>
              <p:cNvPr id="164" name="Google Shape;164;p14"/>
              <p:cNvGrpSpPr/>
              <p:nvPr/>
            </p:nvGrpSpPr>
            <p:grpSpPr>
              <a:xfrm>
                <a:off x="3688215" y="1926331"/>
                <a:ext cx="248785" cy="169277"/>
                <a:chOff x="3688215" y="2021581"/>
                <a:chExt cx="248785" cy="169277"/>
              </a:xfrm>
            </p:grpSpPr>
            <p:sp>
              <p:nvSpPr>
                <p:cNvPr id="165" name="Google Shape;165;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66" name="Google Shape;166;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67" name="Google Shape;167;p14"/>
              <p:cNvGrpSpPr/>
              <p:nvPr/>
            </p:nvGrpSpPr>
            <p:grpSpPr>
              <a:xfrm>
                <a:off x="3698307" y="1741479"/>
                <a:ext cx="228600" cy="228600"/>
                <a:chOff x="3693429" y="1741479"/>
                <a:chExt cx="320040" cy="320040"/>
              </a:xfrm>
            </p:grpSpPr>
            <p:sp>
              <p:nvSpPr>
                <p:cNvPr id="168" name="Google Shape;168;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69" name="Google Shape;169;p14"/>
                <p:cNvGrpSpPr/>
                <p:nvPr/>
              </p:nvGrpSpPr>
              <p:grpSpPr>
                <a:xfrm>
                  <a:off x="3896664" y="1776385"/>
                  <a:ext cx="57149" cy="235743"/>
                  <a:chOff x="4538014" y="1776385"/>
                  <a:chExt cx="57149" cy="235743"/>
                </a:xfrm>
              </p:grpSpPr>
              <p:sp>
                <p:nvSpPr>
                  <p:cNvPr id="170" name="Google Shape;170;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71" name="Google Shape;171;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72" name="Google Shape;172;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73" name="Google Shape;173;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74" name="Google Shape;174;p14"/>
            <p:cNvGrpSpPr/>
            <p:nvPr/>
          </p:nvGrpSpPr>
          <p:grpSpPr>
            <a:xfrm>
              <a:off x="4875665" y="1665279"/>
              <a:ext cx="248785" cy="354129"/>
              <a:chOff x="3688215" y="1741479"/>
              <a:chExt cx="248785" cy="354129"/>
            </a:xfrm>
          </p:grpSpPr>
          <p:grpSp>
            <p:nvGrpSpPr>
              <p:cNvPr id="175" name="Google Shape;175;p14"/>
              <p:cNvGrpSpPr/>
              <p:nvPr/>
            </p:nvGrpSpPr>
            <p:grpSpPr>
              <a:xfrm>
                <a:off x="3688215" y="1926331"/>
                <a:ext cx="248785" cy="169277"/>
                <a:chOff x="3688215" y="2021581"/>
                <a:chExt cx="248785" cy="169277"/>
              </a:xfrm>
            </p:grpSpPr>
            <p:sp>
              <p:nvSpPr>
                <p:cNvPr id="176" name="Google Shape;176;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77" name="Google Shape;177;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78" name="Google Shape;178;p14"/>
              <p:cNvGrpSpPr/>
              <p:nvPr/>
            </p:nvGrpSpPr>
            <p:grpSpPr>
              <a:xfrm>
                <a:off x="3698307" y="1741479"/>
                <a:ext cx="228600" cy="228600"/>
                <a:chOff x="3693429" y="1741479"/>
                <a:chExt cx="320040" cy="320040"/>
              </a:xfrm>
            </p:grpSpPr>
            <p:sp>
              <p:nvSpPr>
                <p:cNvPr id="179" name="Google Shape;179;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80" name="Google Shape;180;p14"/>
                <p:cNvGrpSpPr/>
                <p:nvPr/>
              </p:nvGrpSpPr>
              <p:grpSpPr>
                <a:xfrm>
                  <a:off x="3896664" y="1776385"/>
                  <a:ext cx="57149" cy="235743"/>
                  <a:chOff x="4538014" y="1776385"/>
                  <a:chExt cx="57149" cy="235743"/>
                </a:xfrm>
              </p:grpSpPr>
              <p:sp>
                <p:nvSpPr>
                  <p:cNvPr id="181" name="Google Shape;181;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82" name="Google Shape;182;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83" name="Google Shape;183;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84" name="Google Shape;184;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grpSp>
        <p:nvGrpSpPr>
          <p:cNvPr id="185" name="Google Shape;185;p14"/>
          <p:cNvGrpSpPr/>
          <p:nvPr/>
        </p:nvGrpSpPr>
        <p:grpSpPr>
          <a:xfrm>
            <a:off x="6149094" y="1775404"/>
            <a:ext cx="1563285" cy="343544"/>
            <a:chOff x="3688215" y="1665279"/>
            <a:chExt cx="1436235" cy="354129"/>
          </a:xfrm>
        </p:grpSpPr>
        <p:grpSp>
          <p:nvGrpSpPr>
            <p:cNvPr id="186" name="Google Shape;186;p14"/>
            <p:cNvGrpSpPr/>
            <p:nvPr/>
          </p:nvGrpSpPr>
          <p:grpSpPr>
            <a:xfrm>
              <a:off x="3688215" y="1665279"/>
              <a:ext cx="248785" cy="354129"/>
              <a:chOff x="3688215" y="1741479"/>
              <a:chExt cx="248785" cy="354129"/>
            </a:xfrm>
          </p:grpSpPr>
          <p:grpSp>
            <p:nvGrpSpPr>
              <p:cNvPr id="187" name="Google Shape;187;p14"/>
              <p:cNvGrpSpPr/>
              <p:nvPr/>
            </p:nvGrpSpPr>
            <p:grpSpPr>
              <a:xfrm>
                <a:off x="3688215" y="1926331"/>
                <a:ext cx="248785" cy="169277"/>
                <a:chOff x="3688215" y="2021581"/>
                <a:chExt cx="248785" cy="169277"/>
              </a:xfrm>
            </p:grpSpPr>
            <p:sp>
              <p:nvSpPr>
                <p:cNvPr id="188" name="Google Shape;188;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89" name="Google Shape;189;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90" name="Google Shape;190;p14"/>
              <p:cNvGrpSpPr/>
              <p:nvPr/>
            </p:nvGrpSpPr>
            <p:grpSpPr>
              <a:xfrm>
                <a:off x="3698307" y="1741479"/>
                <a:ext cx="228600" cy="228600"/>
                <a:chOff x="3693429" y="1741479"/>
                <a:chExt cx="320040" cy="320040"/>
              </a:xfrm>
            </p:grpSpPr>
            <p:sp>
              <p:nvSpPr>
                <p:cNvPr id="191" name="Google Shape;191;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92" name="Google Shape;192;p14"/>
                <p:cNvGrpSpPr/>
                <p:nvPr/>
              </p:nvGrpSpPr>
              <p:grpSpPr>
                <a:xfrm>
                  <a:off x="3896664" y="1776385"/>
                  <a:ext cx="57149" cy="235743"/>
                  <a:chOff x="4538014" y="1776385"/>
                  <a:chExt cx="57149" cy="235743"/>
                </a:xfrm>
              </p:grpSpPr>
              <p:sp>
                <p:nvSpPr>
                  <p:cNvPr id="193" name="Google Shape;193;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94" name="Google Shape;194;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95" name="Google Shape;195;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96" name="Google Shape;196;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97" name="Google Shape;197;p14"/>
            <p:cNvGrpSpPr/>
            <p:nvPr/>
          </p:nvGrpSpPr>
          <p:grpSpPr>
            <a:xfrm>
              <a:off x="3926340" y="1665279"/>
              <a:ext cx="248785" cy="354129"/>
              <a:chOff x="3688215" y="1741479"/>
              <a:chExt cx="248785" cy="354129"/>
            </a:xfrm>
          </p:grpSpPr>
          <p:grpSp>
            <p:nvGrpSpPr>
              <p:cNvPr id="198" name="Google Shape;198;p14"/>
              <p:cNvGrpSpPr/>
              <p:nvPr/>
            </p:nvGrpSpPr>
            <p:grpSpPr>
              <a:xfrm>
                <a:off x="3688215" y="1926331"/>
                <a:ext cx="248785" cy="169277"/>
                <a:chOff x="3688215" y="2021581"/>
                <a:chExt cx="248785" cy="169277"/>
              </a:xfrm>
            </p:grpSpPr>
            <p:sp>
              <p:nvSpPr>
                <p:cNvPr id="199" name="Google Shape;199;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00" name="Google Shape;200;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201" name="Google Shape;201;p14"/>
              <p:cNvGrpSpPr/>
              <p:nvPr/>
            </p:nvGrpSpPr>
            <p:grpSpPr>
              <a:xfrm>
                <a:off x="3698307" y="1741479"/>
                <a:ext cx="228600" cy="228600"/>
                <a:chOff x="3693429" y="1741479"/>
                <a:chExt cx="320040" cy="320040"/>
              </a:xfrm>
            </p:grpSpPr>
            <p:sp>
              <p:nvSpPr>
                <p:cNvPr id="202" name="Google Shape;202;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203" name="Google Shape;203;p14"/>
                <p:cNvGrpSpPr/>
                <p:nvPr/>
              </p:nvGrpSpPr>
              <p:grpSpPr>
                <a:xfrm>
                  <a:off x="3896664" y="1776385"/>
                  <a:ext cx="57149" cy="235743"/>
                  <a:chOff x="4538014" y="1776385"/>
                  <a:chExt cx="57149" cy="235743"/>
                </a:xfrm>
              </p:grpSpPr>
              <p:sp>
                <p:nvSpPr>
                  <p:cNvPr id="204" name="Google Shape;204;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05" name="Google Shape;205;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06" name="Google Shape;206;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07" name="Google Shape;207;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208" name="Google Shape;208;p14"/>
            <p:cNvGrpSpPr/>
            <p:nvPr/>
          </p:nvGrpSpPr>
          <p:grpSpPr>
            <a:xfrm>
              <a:off x="4161290" y="1665279"/>
              <a:ext cx="248785" cy="354129"/>
              <a:chOff x="3688215" y="1741479"/>
              <a:chExt cx="248785" cy="354129"/>
            </a:xfrm>
          </p:grpSpPr>
          <p:grpSp>
            <p:nvGrpSpPr>
              <p:cNvPr id="209" name="Google Shape;209;p14"/>
              <p:cNvGrpSpPr/>
              <p:nvPr/>
            </p:nvGrpSpPr>
            <p:grpSpPr>
              <a:xfrm>
                <a:off x="3688215" y="1926331"/>
                <a:ext cx="248785" cy="169277"/>
                <a:chOff x="3688215" y="2021581"/>
                <a:chExt cx="248785" cy="169277"/>
              </a:xfrm>
            </p:grpSpPr>
            <p:sp>
              <p:nvSpPr>
                <p:cNvPr id="210" name="Google Shape;210;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11" name="Google Shape;211;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212" name="Google Shape;212;p14"/>
              <p:cNvGrpSpPr/>
              <p:nvPr/>
            </p:nvGrpSpPr>
            <p:grpSpPr>
              <a:xfrm>
                <a:off x="3698307" y="1741479"/>
                <a:ext cx="228600" cy="228600"/>
                <a:chOff x="3693429" y="1741479"/>
                <a:chExt cx="320040" cy="320040"/>
              </a:xfrm>
            </p:grpSpPr>
            <p:sp>
              <p:nvSpPr>
                <p:cNvPr id="213" name="Google Shape;213;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214" name="Google Shape;214;p14"/>
                <p:cNvGrpSpPr/>
                <p:nvPr/>
              </p:nvGrpSpPr>
              <p:grpSpPr>
                <a:xfrm>
                  <a:off x="3896664" y="1776385"/>
                  <a:ext cx="57149" cy="235743"/>
                  <a:chOff x="4538014" y="1776385"/>
                  <a:chExt cx="57149" cy="235743"/>
                </a:xfrm>
              </p:grpSpPr>
              <p:sp>
                <p:nvSpPr>
                  <p:cNvPr id="215" name="Google Shape;215;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16" name="Google Shape;216;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17" name="Google Shape;217;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18" name="Google Shape;218;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219" name="Google Shape;219;p14"/>
            <p:cNvGrpSpPr/>
            <p:nvPr/>
          </p:nvGrpSpPr>
          <p:grpSpPr>
            <a:xfrm>
              <a:off x="4399415" y="1665279"/>
              <a:ext cx="248785" cy="354129"/>
              <a:chOff x="3688215" y="1741479"/>
              <a:chExt cx="248785" cy="354129"/>
            </a:xfrm>
          </p:grpSpPr>
          <p:grpSp>
            <p:nvGrpSpPr>
              <p:cNvPr id="220" name="Google Shape;220;p14"/>
              <p:cNvGrpSpPr/>
              <p:nvPr/>
            </p:nvGrpSpPr>
            <p:grpSpPr>
              <a:xfrm>
                <a:off x="3688215" y="1926331"/>
                <a:ext cx="248785" cy="169277"/>
                <a:chOff x="3688215" y="2021581"/>
                <a:chExt cx="248785" cy="169277"/>
              </a:xfrm>
            </p:grpSpPr>
            <p:sp>
              <p:nvSpPr>
                <p:cNvPr id="221" name="Google Shape;221;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22" name="Google Shape;222;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223" name="Google Shape;223;p14"/>
              <p:cNvGrpSpPr/>
              <p:nvPr/>
            </p:nvGrpSpPr>
            <p:grpSpPr>
              <a:xfrm>
                <a:off x="3698307" y="1741479"/>
                <a:ext cx="228600" cy="228600"/>
                <a:chOff x="3693429" y="1741479"/>
                <a:chExt cx="320040" cy="320040"/>
              </a:xfrm>
            </p:grpSpPr>
            <p:sp>
              <p:nvSpPr>
                <p:cNvPr id="224" name="Google Shape;224;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225" name="Google Shape;225;p14"/>
                <p:cNvGrpSpPr/>
                <p:nvPr/>
              </p:nvGrpSpPr>
              <p:grpSpPr>
                <a:xfrm>
                  <a:off x="3896664" y="1776385"/>
                  <a:ext cx="57149" cy="235743"/>
                  <a:chOff x="4538014" y="1776385"/>
                  <a:chExt cx="57149" cy="235743"/>
                </a:xfrm>
              </p:grpSpPr>
              <p:sp>
                <p:nvSpPr>
                  <p:cNvPr id="226" name="Google Shape;226;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27" name="Google Shape;227;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28" name="Google Shape;228;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29" name="Google Shape;229;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230" name="Google Shape;230;p14"/>
            <p:cNvGrpSpPr/>
            <p:nvPr/>
          </p:nvGrpSpPr>
          <p:grpSpPr>
            <a:xfrm>
              <a:off x="4637540" y="1665279"/>
              <a:ext cx="248785" cy="354129"/>
              <a:chOff x="3688215" y="1741479"/>
              <a:chExt cx="248785" cy="354129"/>
            </a:xfrm>
          </p:grpSpPr>
          <p:grpSp>
            <p:nvGrpSpPr>
              <p:cNvPr id="231" name="Google Shape;231;p14"/>
              <p:cNvGrpSpPr/>
              <p:nvPr/>
            </p:nvGrpSpPr>
            <p:grpSpPr>
              <a:xfrm>
                <a:off x="3688215" y="1926331"/>
                <a:ext cx="248785" cy="169277"/>
                <a:chOff x="3688215" y="2021581"/>
                <a:chExt cx="248785" cy="169277"/>
              </a:xfrm>
            </p:grpSpPr>
            <p:sp>
              <p:nvSpPr>
                <p:cNvPr id="232" name="Google Shape;232;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33" name="Google Shape;233;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234" name="Google Shape;234;p14"/>
              <p:cNvGrpSpPr/>
              <p:nvPr/>
            </p:nvGrpSpPr>
            <p:grpSpPr>
              <a:xfrm>
                <a:off x="3698307" y="1741479"/>
                <a:ext cx="228600" cy="228600"/>
                <a:chOff x="3693429" y="1741479"/>
                <a:chExt cx="320040" cy="320040"/>
              </a:xfrm>
            </p:grpSpPr>
            <p:sp>
              <p:nvSpPr>
                <p:cNvPr id="235" name="Google Shape;235;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236" name="Google Shape;236;p14"/>
                <p:cNvGrpSpPr/>
                <p:nvPr/>
              </p:nvGrpSpPr>
              <p:grpSpPr>
                <a:xfrm>
                  <a:off x="3896664" y="1776385"/>
                  <a:ext cx="57149" cy="235743"/>
                  <a:chOff x="4538014" y="1776385"/>
                  <a:chExt cx="57149" cy="235743"/>
                </a:xfrm>
              </p:grpSpPr>
              <p:sp>
                <p:nvSpPr>
                  <p:cNvPr id="237" name="Google Shape;237;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38" name="Google Shape;238;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39" name="Google Shape;239;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40" name="Google Shape;240;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241" name="Google Shape;241;p14"/>
            <p:cNvGrpSpPr/>
            <p:nvPr/>
          </p:nvGrpSpPr>
          <p:grpSpPr>
            <a:xfrm>
              <a:off x="4875665" y="1665279"/>
              <a:ext cx="248785" cy="354129"/>
              <a:chOff x="3688215" y="1741479"/>
              <a:chExt cx="248785" cy="354129"/>
            </a:xfrm>
          </p:grpSpPr>
          <p:grpSp>
            <p:nvGrpSpPr>
              <p:cNvPr id="242" name="Google Shape;242;p14"/>
              <p:cNvGrpSpPr/>
              <p:nvPr/>
            </p:nvGrpSpPr>
            <p:grpSpPr>
              <a:xfrm>
                <a:off x="3688215" y="1926331"/>
                <a:ext cx="248785" cy="169277"/>
                <a:chOff x="3688215" y="2021581"/>
                <a:chExt cx="248785" cy="169277"/>
              </a:xfrm>
            </p:grpSpPr>
            <p:sp>
              <p:nvSpPr>
                <p:cNvPr id="243" name="Google Shape;243;p14"/>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44" name="Google Shape;244;p14"/>
                <p:cNvSpPr txBox="1"/>
                <p:nvPr/>
              </p:nvSpPr>
              <p:spPr>
                <a:xfrm>
                  <a:off x="3688215" y="2021581"/>
                  <a:ext cx="248785"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245" name="Google Shape;245;p14"/>
              <p:cNvGrpSpPr/>
              <p:nvPr/>
            </p:nvGrpSpPr>
            <p:grpSpPr>
              <a:xfrm>
                <a:off x="3698307" y="1741479"/>
                <a:ext cx="228600" cy="228600"/>
                <a:chOff x="3693429" y="1741479"/>
                <a:chExt cx="320040" cy="320040"/>
              </a:xfrm>
            </p:grpSpPr>
            <p:sp>
              <p:nvSpPr>
                <p:cNvPr id="246" name="Google Shape;246;p14"/>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247" name="Google Shape;247;p14"/>
                <p:cNvGrpSpPr/>
                <p:nvPr/>
              </p:nvGrpSpPr>
              <p:grpSpPr>
                <a:xfrm>
                  <a:off x="3896664" y="1776385"/>
                  <a:ext cx="57149" cy="235743"/>
                  <a:chOff x="4538014" y="1776385"/>
                  <a:chExt cx="57149" cy="235743"/>
                </a:xfrm>
              </p:grpSpPr>
              <p:sp>
                <p:nvSpPr>
                  <p:cNvPr id="248" name="Google Shape;248;p14"/>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49" name="Google Shape;249;p14"/>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50" name="Google Shape;250;p14"/>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51" name="Google Shape;251;p14"/>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grpSp>
        <p:nvGrpSpPr>
          <p:cNvPr id="252" name="Google Shape;252;p14"/>
          <p:cNvGrpSpPr/>
          <p:nvPr/>
        </p:nvGrpSpPr>
        <p:grpSpPr>
          <a:xfrm>
            <a:off x="6298376" y="2069800"/>
            <a:ext cx="1290764" cy="160166"/>
            <a:chOff x="3755024" y="2263775"/>
            <a:chExt cx="1185863" cy="123825"/>
          </a:xfrm>
        </p:grpSpPr>
        <p:cxnSp>
          <p:nvCxnSpPr>
            <p:cNvPr id="253" name="Google Shape;253;p14"/>
            <p:cNvCxnSpPr/>
            <p:nvPr/>
          </p:nvCxnSpPr>
          <p:spPr>
            <a:xfrm>
              <a:off x="3993149"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254" name="Google Shape;254;p14"/>
            <p:cNvCxnSpPr/>
            <p:nvPr/>
          </p:nvCxnSpPr>
          <p:spPr>
            <a:xfrm>
              <a:off x="4226512"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255" name="Google Shape;255;p14"/>
            <p:cNvCxnSpPr/>
            <p:nvPr/>
          </p:nvCxnSpPr>
          <p:spPr>
            <a:xfrm>
              <a:off x="4467018"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256" name="Google Shape;256;p14"/>
            <p:cNvCxnSpPr/>
            <p:nvPr/>
          </p:nvCxnSpPr>
          <p:spPr>
            <a:xfrm>
              <a:off x="4702762"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257" name="Google Shape;257;p14"/>
            <p:cNvCxnSpPr/>
            <p:nvPr/>
          </p:nvCxnSpPr>
          <p:spPr>
            <a:xfrm>
              <a:off x="4940887"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258" name="Google Shape;258;p14"/>
            <p:cNvCxnSpPr/>
            <p:nvPr/>
          </p:nvCxnSpPr>
          <p:spPr>
            <a:xfrm>
              <a:off x="3755024"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grpSp>
      <p:sp>
        <p:nvSpPr>
          <p:cNvPr id="259" name="Google Shape;259;p14"/>
          <p:cNvSpPr txBox="1"/>
          <p:nvPr/>
        </p:nvSpPr>
        <p:spPr>
          <a:xfrm>
            <a:off x="6065605" y="1079377"/>
            <a:ext cx="1589407" cy="33855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600" u="none" cap="none" strike="noStrike">
                <a:solidFill>
                  <a:schemeClr val="dk2"/>
                </a:solidFill>
                <a:latin typeface="Arial"/>
                <a:ea typeface="Arial"/>
                <a:cs typeface="Arial"/>
                <a:sym typeface="Arial"/>
              </a:rPr>
              <a:t>CPU</a:t>
            </a:r>
            <a:endParaRPr/>
          </a:p>
        </p:txBody>
      </p:sp>
      <p:sp>
        <p:nvSpPr>
          <p:cNvPr id="260" name="Google Shape;260;p14"/>
          <p:cNvSpPr/>
          <p:nvPr/>
        </p:nvSpPr>
        <p:spPr>
          <a:xfrm>
            <a:off x="8571060" y="1214748"/>
            <a:ext cx="1902467" cy="2421760"/>
          </a:xfrm>
          <a:prstGeom prst="roundRect">
            <a:avLst>
              <a:gd fmla="val 9942" name="adj"/>
            </a:avLst>
          </a:prstGeom>
          <a:gradFill>
            <a:gsLst>
              <a:gs pos="0">
                <a:srgbClr val="588A00"/>
              </a:gs>
              <a:gs pos="1000">
                <a:srgbClr val="588A00"/>
              </a:gs>
              <a:gs pos="86000">
                <a:srgbClr val="76B900"/>
              </a:gs>
              <a:gs pos="100000">
                <a:srgbClr val="76B900"/>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61" name="Google Shape;261;p14"/>
          <p:cNvSpPr/>
          <p:nvPr/>
        </p:nvSpPr>
        <p:spPr>
          <a:xfrm>
            <a:off x="8767442" y="3331431"/>
            <a:ext cx="1452326" cy="205740"/>
          </a:xfrm>
          <a:prstGeom prst="roundRect">
            <a:avLst>
              <a:gd fmla="val 16667" name="adj"/>
            </a:avLst>
          </a:prstGeom>
          <a:gradFill>
            <a:gsLst>
              <a:gs pos="0">
                <a:srgbClr val="BF9000"/>
              </a:gs>
              <a:gs pos="40000">
                <a:srgbClr val="BF9000"/>
              </a:gs>
              <a:gs pos="100000">
                <a:srgbClr val="BF9000"/>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62" name="Google Shape;262;p14"/>
          <p:cNvSpPr txBox="1"/>
          <p:nvPr/>
        </p:nvSpPr>
        <p:spPr>
          <a:xfrm>
            <a:off x="8568453" y="3328245"/>
            <a:ext cx="1900393" cy="246213"/>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rgbClr val="7F6000"/>
                </a:solidFill>
                <a:latin typeface="Arial"/>
                <a:ea typeface="Arial"/>
                <a:cs typeface="Arial"/>
                <a:sym typeface="Arial"/>
              </a:rPr>
              <a:t>Shared Cache</a:t>
            </a:r>
            <a:endParaRPr/>
          </a:p>
        </p:txBody>
      </p:sp>
      <p:grpSp>
        <p:nvGrpSpPr>
          <p:cNvPr id="263" name="Google Shape;263;p14"/>
          <p:cNvGrpSpPr/>
          <p:nvPr/>
        </p:nvGrpSpPr>
        <p:grpSpPr>
          <a:xfrm>
            <a:off x="8772354" y="2976000"/>
            <a:ext cx="1441263" cy="138550"/>
            <a:chOff x="5764698" y="3240790"/>
            <a:chExt cx="1280160" cy="138550"/>
          </a:xfrm>
        </p:grpSpPr>
        <p:sp>
          <p:nvSpPr>
            <p:cNvPr id="264" name="Google Shape;264;p14"/>
            <p:cNvSpPr/>
            <p:nvPr/>
          </p:nvSpPr>
          <p:spPr>
            <a:xfrm>
              <a:off x="5764698"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65" name="Google Shape;265;p14"/>
            <p:cNvSpPr/>
            <p:nvPr/>
          </p:nvSpPr>
          <p:spPr>
            <a:xfrm>
              <a:off x="5921504"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66" name="Google Shape;266;p14"/>
            <p:cNvSpPr/>
            <p:nvPr/>
          </p:nvSpPr>
          <p:spPr>
            <a:xfrm>
              <a:off x="6093989"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67" name="Google Shape;267;p14"/>
            <p:cNvSpPr/>
            <p:nvPr/>
          </p:nvSpPr>
          <p:spPr>
            <a:xfrm>
              <a:off x="6250796"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68" name="Google Shape;268;p14"/>
            <p:cNvSpPr/>
            <p:nvPr/>
          </p:nvSpPr>
          <p:spPr>
            <a:xfrm>
              <a:off x="6423281"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69" name="Google Shape;269;p14"/>
            <p:cNvSpPr/>
            <p:nvPr/>
          </p:nvSpPr>
          <p:spPr>
            <a:xfrm>
              <a:off x="6580087"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70" name="Google Shape;270;p14"/>
            <p:cNvSpPr/>
            <p:nvPr/>
          </p:nvSpPr>
          <p:spPr>
            <a:xfrm>
              <a:off x="6752572"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71" name="Google Shape;271;p14"/>
            <p:cNvSpPr/>
            <p:nvPr/>
          </p:nvSpPr>
          <p:spPr>
            <a:xfrm>
              <a:off x="6909378"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272" name="Google Shape;272;p14"/>
          <p:cNvGrpSpPr/>
          <p:nvPr/>
        </p:nvGrpSpPr>
        <p:grpSpPr>
          <a:xfrm>
            <a:off x="8674248" y="2958516"/>
            <a:ext cx="1662170" cy="169277"/>
            <a:chOff x="5664483" y="3223318"/>
            <a:chExt cx="1476374" cy="169277"/>
          </a:xfrm>
        </p:grpSpPr>
        <p:sp>
          <p:nvSpPr>
            <p:cNvPr id="273" name="Google Shape;273;p14"/>
            <p:cNvSpPr txBox="1"/>
            <p:nvPr/>
          </p:nvSpPr>
          <p:spPr>
            <a:xfrm>
              <a:off x="5664483" y="3223318"/>
              <a:ext cx="325436"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274" name="Google Shape;274;p14"/>
            <p:cNvSpPr txBox="1"/>
            <p:nvPr/>
          </p:nvSpPr>
          <p:spPr>
            <a:xfrm>
              <a:off x="5819264" y="3223318"/>
              <a:ext cx="325436"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275" name="Google Shape;275;p14"/>
            <p:cNvSpPr txBox="1"/>
            <p:nvPr/>
          </p:nvSpPr>
          <p:spPr>
            <a:xfrm>
              <a:off x="5997859" y="3223318"/>
              <a:ext cx="325436"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276" name="Google Shape;276;p14"/>
            <p:cNvSpPr txBox="1"/>
            <p:nvPr/>
          </p:nvSpPr>
          <p:spPr>
            <a:xfrm>
              <a:off x="6152639" y="3223318"/>
              <a:ext cx="325436"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277" name="Google Shape;277;p14"/>
            <p:cNvSpPr txBox="1"/>
            <p:nvPr/>
          </p:nvSpPr>
          <p:spPr>
            <a:xfrm>
              <a:off x="6327264" y="3223318"/>
              <a:ext cx="325436"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278" name="Google Shape;278;p14"/>
            <p:cNvSpPr txBox="1"/>
            <p:nvPr/>
          </p:nvSpPr>
          <p:spPr>
            <a:xfrm>
              <a:off x="6482046" y="3223318"/>
              <a:ext cx="325436"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279" name="Google Shape;279;p14"/>
            <p:cNvSpPr txBox="1"/>
            <p:nvPr/>
          </p:nvSpPr>
          <p:spPr>
            <a:xfrm>
              <a:off x="6660639" y="3223318"/>
              <a:ext cx="325436"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280" name="Google Shape;280;p14"/>
            <p:cNvSpPr txBox="1"/>
            <p:nvPr/>
          </p:nvSpPr>
          <p:spPr>
            <a:xfrm>
              <a:off x="6815421" y="3223318"/>
              <a:ext cx="325436" cy="16927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281" name="Google Shape;281;p14"/>
          <p:cNvGrpSpPr/>
          <p:nvPr/>
        </p:nvGrpSpPr>
        <p:grpSpPr>
          <a:xfrm>
            <a:off x="8840094" y="3114176"/>
            <a:ext cx="1288733" cy="214313"/>
            <a:chOff x="5832438" y="3378967"/>
            <a:chExt cx="1144680" cy="214313"/>
          </a:xfrm>
        </p:grpSpPr>
        <p:cxnSp>
          <p:nvCxnSpPr>
            <p:cNvPr id="282" name="Google Shape;282;p14"/>
            <p:cNvCxnSpPr/>
            <p:nvPr/>
          </p:nvCxnSpPr>
          <p:spPr>
            <a:xfrm>
              <a:off x="5832438"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283" name="Google Shape;283;p14"/>
            <p:cNvCxnSpPr/>
            <p:nvPr/>
          </p:nvCxnSpPr>
          <p:spPr>
            <a:xfrm>
              <a:off x="5989244"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284" name="Google Shape;284;p14"/>
            <p:cNvCxnSpPr/>
            <p:nvPr/>
          </p:nvCxnSpPr>
          <p:spPr>
            <a:xfrm>
              <a:off x="6161729"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285" name="Google Shape;285;p14"/>
            <p:cNvCxnSpPr/>
            <p:nvPr/>
          </p:nvCxnSpPr>
          <p:spPr>
            <a:xfrm>
              <a:off x="6318536"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286" name="Google Shape;286;p14"/>
            <p:cNvCxnSpPr/>
            <p:nvPr/>
          </p:nvCxnSpPr>
          <p:spPr>
            <a:xfrm>
              <a:off x="6493950"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287" name="Google Shape;287;p14"/>
            <p:cNvCxnSpPr/>
            <p:nvPr/>
          </p:nvCxnSpPr>
          <p:spPr>
            <a:xfrm>
              <a:off x="6647827"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288" name="Google Shape;288;p14"/>
            <p:cNvCxnSpPr/>
            <p:nvPr/>
          </p:nvCxnSpPr>
          <p:spPr>
            <a:xfrm>
              <a:off x="6823357"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289" name="Google Shape;289;p14"/>
            <p:cNvCxnSpPr/>
            <p:nvPr/>
          </p:nvCxnSpPr>
          <p:spPr>
            <a:xfrm>
              <a:off x="6977118"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grpSp>
      <p:grpSp>
        <p:nvGrpSpPr>
          <p:cNvPr id="290" name="Google Shape;290;p14"/>
          <p:cNvGrpSpPr/>
          <p:nvPr/>
        </p:nvGrpSpPr>
        <p:grpSpPr>
          <a:xfrm>
            <a:off x="8752475" y="1360809"/>
            <a:ext cx="1479868" cy="1533526"/>
            <a:chOff x="5946775" y="1625600"/>
            <a:chExt cx="1314450" cy="1533525"/>
          </a:xfrm>
        </p:grpSpPr>
        <p:grpSp>
          <p:nvGrpSpPr>
            <p:cNvPr id="291" name="Google Shape;291;p14"/>
            <p:cNvGrpSpPr/>
            <p:nvPr/>
          </p:nvGrpSpPr>
          <p:grpSpPr>
            <a:xfrm>
              <a:off x="5946775" y="1625600"/>
              <a:ext cx="133350" cy="1533525"/>
              <a:chOff x="5946775" y="1625600"/>
              <a:chExt cx="133350" cy="1533525"/>
            </a:xfrm>
          </p:grpSpPr>
          <p:sp>
            <p:nvSpPr>
              <p:cNvPr id="292" name="Google Shape;292;p14"/>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93" name="Google Shape;293;p14"/>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94" name="Google Shape;294;p14"/>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95" name="Google Shape;295;p14"/>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96" name="Google Shape;296;p14"/>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97" name="Google Shape;297;p14"/>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98" name="Google Shape;298;p14"/>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299" name="Google Shape;299;p14"/>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00" name="Google Shape;300;p14"/>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01" name="Google Shape;301;p14"/>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02" name="Google Shape;302;p14"/>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03" name="Google Shape;303;p14"/>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04" name="Google Shape;304;p14"/>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05" name="Google Shape;305;p14"/>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06" name="Google Shape;306;p14"/>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307" name="Google Shape;307;p14"/>
            <p:cNvGrpSpPr/>
            <p:nvPr/>
          </p:nvGrpSpPr>
          <p:grpSpPr>
            <a:xfrm>
              <a:off x="6115050" y="1625600"/>
              <a:ext cx="133350" cy="1533525"/>
              <a:chOff x="5946775" y="1625600"/>
              <a:chExt cx="133350" cy="1533525"/>
            </a:xfrm>
          </p:grpSpPr>
          <p:sp>
            <p:nvSpPr>
              <p:cNvPr id="308" name="Google Shape;308;p14"/>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09" name="Google Shape;309;p14"/>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10" name="Google Shape;310;p14"/>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11" name="Google Shape;311;p14"/>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12" name="Google Shape;312;p14"/>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13" name="Google Shape;313;p14"/>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14" name="Google Shape;314;p14"/>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15" name="Google Shape;315;p14"/>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16" name="Google Shape;316;p14"/>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17" name="Google Shape;317;p14"/>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18" name="Google Shape;318;p14"/>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19" name="Google Shape;319;p14"/>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20" name="Google Shape;320;p14"/>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21" name="Google Shape;321;p14"/>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22" name="Google Shape;322;p14"/>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323" name="Google Shape;323;p14"/>
            <p:cNvGrpSpPr/>
            <p:nvPr/>
          </p:nvGrpSpPr>
          <p:grpSpPr>
            <a:xfrm>
              <a:off x="6283325" y="1625600"/>
              <a:ext cx="133350" cy="1533525"/>
              <a:chOff x="5946775" y="1625600"/>
              <a:chExt cx="133350" cy="1533525"/>
            </a:xfrm>
          </p:grpSpPr>
          <p:sp>
            <p:nvSpPr>
              <p:cNvPr id="324" name="Google Shape;324;p14"/>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25" name="Google Shape;325;p14"/>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26" name="Google Shape;326;p14"/>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27" name="Google Shape;327;p14"/>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28" name="Google Shape;328;p14"/>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29" name="Google Shape;329;p14"/>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30" name="Google Shape;330;p14"/>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31" name="Google Shape;331;p14"/>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32" name="Google Shape;332;p14"/>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33" name="Google Shape;333;p14"/>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34" name="Google Shape;334;p14"/>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35" name="Google Shape;335;p14"/>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36" name="Google Shape;336;p14"/>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37" name="Google Shape;337;p14"/>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38" name="Google Shape;338;p14"/>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339" name="Google Shape;339;p14"/>
            <p:cNvGrpSpPr/>
            <p:nvPr/>
          </p:nvGrpSpPr>
          <p:grpSpPr>
            <a:xfrm>
              <a:off x="6451600" y="1625600"/>
              <a:ext cx="133350" cy="1533525"/>
              <a:chOff x="5946775" y="1625600"/>
              <a:chExt cx="133350" cy="1533525"/>
            </a:xfrm>
          </p:grpSpPr>
          <p:sp>
            <p:nvSpPr>
              <p:cNvPr id="340" name="Google Shape;340;p14"/>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41" name="Google Shape;341;p14"/>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42" name="Google Shape;342;p14"/>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43" name="Google Shape;343;p14"/>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44" name="Google Shape;344;p14"/>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45" name="Google Shape;345;p14"/>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46" name="Google Shape;346;p14"/>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47" name="Google Shape;347;p14"/>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48" name="Google Shape;348;p14"/>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49" name="Google Shape;349;p14"/>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50" name="Google Shape;350;p14"/>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51" name="Google Shape;351;p14"/>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52" name="Google Shape;352;p14"/>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53" name="Google Shape;353;p14"/>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54" name="Google Shape;354;p14"/>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355" name="Google Shape;355;p14"/>
            <p:cNvGrpSpPr/>
            <p:nvPr/>
          </p:nvGrpSpPr>
          <p:grpSpPr>
            <a:xfrm>
              <a:off x="6623050" y="1625600"/>
              <a:ext cx="133350" cy="1533525"/>
              <a:chOff x="5946775" y="1625600"/>
              <a:chExt cx="133350" cy="1533525"/>
            </a:xfrm>
          </p:grpSpPr>
          <p:sp>
            <p:nvSpPr>
              <p:cNvPr id="356" name="Google Shape;356;p14"/>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57" name="Google Shape;357;p14"/>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58" name="Google Shape;358;p14"/>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59" name="Google Shape;359;p14"/>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60" name="Google Shape;360;p14"/>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61" name="Google Shape;361;p14"/>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62" name="Google Shape;362;p14"/>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63" name="Google Shape;363;p14"/>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64" name="Google Shape;364;p14"/>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65" name="Google Shape;365;p14"/>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66" name="Google Shape;366;p14"/>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67" name="Google Shape;367;p14"/>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68" name="Google Shape;368;p14"/>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69" name="Google Shape;369;p14"/>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70" name="Google Shape;370;p14"/>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371" name="Google Shape;371;p14"/>
            <p:cNvGrpSpPr/>
            <p:nvPr/>
          </p:nvGrpSpPr>
          <p:grpSpPr>
            <a:xfrm>
              <a:off x="6791325" y="1625600"/>
              <a:ext cx="133350" cy="1533525"/>
              <a:chOff x="5946775" y="1625600"/>
              <a:chExt cx="133350" cy="1533525"/>
            </a:xfrm>
          </p:grpSpPr>
          <p:sp>
            <p:nvSpPr>
              <p:cNvPr id="372" name="Google Shape;372;p14"/>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73" name="Google Shape;373;p14"/>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74" name="Google Shape;374;p14"/>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75" name="Google Shape;375;p14"/>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76" name="Google Shape;376;p14"/>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77" name="Google Shape;377;p14"/>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78" name="Google Shape;378;p14"/>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79" name="Google Shape;379;p14"/>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80" name="Google Shape;380;p14"/>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81" name="Google Shape;381;p14"/>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82" name="Google Shape;382;p14"/>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83" name="Google Shape;383;p14"/>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84" name="Google Shape;384;p14"/>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85" name="Google Shape;385;p14"/>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86" name="Google Shape;386;p14"/>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387" name="Google Shape;387;p14"/>
            <p:cNvGrpSpPr/>
            <p:nvPr/>
          </p:nvGrpSpPr>
          <p:grpSpPr>
            <a:xfrm>
              <a:off x="6959600" y="1625600"/>
              <a:ext cx="133350" cy="1533525"/>
              <a:chOff x="5946775" y="1625600"/>
              <a:chExt cx="133350" cy="1533525"/>
            </a:xfrm>
          </p:grpSpPr>
          <p:sp>
            <p:nvSpPr>
              <p:cNvPr id="388" name="Google Shape;388;p14"/>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89" name="Google Shape;389;p14"/>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90" name="Google Shape;390;p14"/>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91" name="Google Shape;391;p14"/>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92" name="Google Shape;392;p14"/>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93" name="Google Shape;393;p14"/>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94" name="Google Shape;394;p14"/>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95" name="Google Shape;395;p14"/>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96" name="Google Shape;396;p14"/>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97" name="Google Shape;397;p14"/>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98" name="Google Shape;398;p14"/>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399" name="Google Shape;399;p14"/>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00" name="Google Shape;400;p14"/>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01" name="Google Shape;401;p14"/>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02" name="Google Shape;402;p14"/>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403" name="Google Shape;403;p14"/>
            <p:cNvGrpSpPr/>
            <p:nvPr/>
          </p:nvGrpSpPr>
          <p:grpSpPr>
            <a:xfrm>
              <a:off x="7127875" y="1625600"/>
              <a:ext cx="133350" cy="1533525"/>
              <a:chOff x="5946775" y="1625600"/>
              <a:chExt cx="133350" cy="1533525"/>
            </a:xfrm>
          </p:grpSpPr>
          <p:sp>
            <p:nvSpPr>
              <p:cNvPr id="404" name="Google Shape;404;p14"/>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05" name="Google Shape;405;p14"/>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06" name="Google Shape;406;p14"/>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07" name="Google Shape;407;p14"/>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08" name="Google Shape;408;p14"/>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09" name="Google Shape;409;p14"/>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10" name="Google Shape;410;p14"/>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11" name="Google Shape;411;p14"/>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12" name="Google Shape;412;p14"/>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13" name="Google Shape;413;p14"/>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14" name="Google Shape;414;p14"/>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15" name="Google Shape;415;p14"/>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16" name="Google Shape;416;p14"/>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17" name="Google Shape;417;p14"/>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418" name="Google Shape;418;p14"/>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sp>
        <p:nvSpPr>
          <p:cNvPr id="419" name="Google Shape;419;p14"/>
          <p:cNvSpPr txBox="1"/>
          <p:nvPr/>
        </p:nvSpPr>
        <p:spPr>
          <a:xfrm>
            <a:off x="8459682" y="944966"/>
            <a:ext cx="2022560" cy="33855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600" u="none" cap="none" strike="noStrike">
                <a:solidFill>
                  <a:schemeClr val="dk2"/>
                </a:solidFill>
                <a:latin typeface="Arial"/>
                <a:ea typeface="Arial"/>
                <a:cs typeface="Arial"/>
                <a:sym typeface="Arial"/>
              </a:rPr>
              <a:t>device</a:t>
            </a:r>
            <a:endParaRPr/>
          </a:p>
        </p:txBody>
      </p:sp>
      <p:sp>
        <p:nvSpPr>
          <p:cNvPr id="420" name="Google Shape;420;p14"/>
          <p:cNvSpPr txBox="1"/>
          <p:nvPr/>
        </p:nvSpPr>
        <p:spPr>
          <a:xfrm>
            <a:off x="7610580" y="4767100"/>
            <a:ext cx="917938" cy="277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200" u="none" cap="none" strike="noStrike">
                <a:solidFill>
                  <a:schemeClr val="dk2"/>
                </a:solidFill>
                <a:latin typeface="Arial"/>
                <a:ea typeface="Arial"/>
                <a:cs typeface="Arial"/>
                <a:sym typeface="Arial"/>
              </a:rPr>
              <a:t>IO Bus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15"/>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3600" u="none" cap="none" strike="noStrike">
                <a:solidFill>
                  <a:schemeClr val="lt1"/>
                </a:solidFill>
                <a:latin typeface="Arial"/>
                <a:ea typeface="Arial"/>
                <a:cs typeface="Arial"/>
                <a:sym typeface="Arial"/>
              </a:rPr>
              <a:t>OPENACC DATA DIRECTIVE</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16"/>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OPENACC DATA DIRECTIVE</a:t>
            </a:r>
            <a:endParaRPr/>
          </a:p>
        </p:txBody>
      </p:sp>
      <p:sp>
        <p:nvSpPr>
          <p:cNvPr id="432" name="Google Shape;432;p16"/>
          <p:cNvSpPr txBox="1"/>
          <p:nvPr>
            <p:ph idx="1" type="body"/>
          </p:nvPr>
        </p:nvSpPr>
        <p:spPr>
          <a:xfrm>
            <a:off x="419641" y="1865714"/>
            <a:ext cx="4475920"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data directive defines a lifetime for data on the device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During the region data should be thought of as residing on the accelerator</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Data clauses allow the programmer to control the allocation and movement of data</a:t>
            </a:r>
            <a:endParaRPr/>
          </a:p>
        </p:txBody>
      </p:sp>
      <p:sp>
        <p:nvSpPr>
          <p:cNvPr id="433" name="Google Shape;433;p16"/>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Definition</a:t>
            </a:r>
            <a:endParaRPr/>
          </a:p>
        </p:txBody>
      </p:sp>
      <p:sp>
        <p:nvSpPr>
          <p:cNvPr id="434" name="Google Shape;434;p16"/>
          <p:cNvSpPr txBox="1"/>
          <p:nvPr/>
        </p:nvSpPr>
        <p:spPr>
          <a:xfrm>
            <a:off x="5302094" y="1865714"/>
            <a:ext cx="5344663" cy="1754326"/>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000" u="none" cap="none" strike="noStrike">
                <a:solidFill>
                  <a:srgbClr val="FF0000"/>
                </a:solidFill>
                <a:latin typeface="Consolas"/>
                <a:ea typeface="Consolas"/>
                <a:cs typeface="Consolas"/>
                <a:sym typeface="Consolas"/>
              </a:rPr>
              <a:t>#pragma acc </a:t>
            </a:r>
            <a:r>
              <a:rPr b="1" i="0" lang="en-US" sz="2000" u="none" cap="none" strike="noStrike">
                <a:solidFill>
                  <a:srgbClr val="FF0000"/>
                </a:solidFill>
                <a:latin typeface="Consolas"/>
                <a:ea typeface="Consolas"/>
                <a:cs typeface="Consolas"/>
                <a:sym typeface="Consolas"/>
              </a:rPr>
              <a:t>data</a:t>
            </a:r>
            <a:r>
              <a:rPr b="0" i="0" lang="en-US" sz="2000" u="none" cap="none" strike="noStrike">
                <a:solidFill>
                  <a:srgbClr val="FF0000"/>
                </a:solidFill>
                <a:latin typeface="Consolas"/>
                <a:ea typeface="Consolas"/>
                <a:cs typeface="Consolas"/>
                <a:sym typeface="Consolas"/>
              </a:rPr>
              <a:t> </a:t>
            </a:r>
            <a:r>
              <a:rPr b="0" i="1" lang="en-US" sz="2000" u="none" cap="none" strike="noStrike">
                <a:solidFill>
                  <a:srgbClr val="FF0000"/>
                </a:solidFill>
                <a:latin typeface="Consolas"/>
                <a:ea typeface="Consolas"/>
                <a:cs typeface="Consolas"/>
                <a:sym typeface="Consolas"/>
              </a:rPr>
              <a:t>clauses</a:t>
            </a:r>
            <a:endParaRPr b="0" i="0" sz="2000" u="none" cap="none" strike="noStrike">
              <a:solidFill>
                <a:srgbClr val="FF0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rgbClr val="FF0000"/>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&lt; Sequential and/or Parallel code &gt;</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rgbClr val="FF0000"/>
                </a:solidFill>
                <a:latin typeface="Consolas"/>
                <a:ea typeface="Consolas"/>
                <a:cs typeface="Consolas"/>
                <a:sym typeface="Consolas"/>
              </a:rPr>
              <a:t>}</a:t>
            </a:r>
            <a:endParaRPr/>
          </a:p>
        </p:txBody>
      </p:sp>
      <p:sp>
        <p:nvSpPr>
          <p:cNvPr id="435" name="Google Shape;435;p16"/>
          <p:cNvSpPr txBox="1"/>
          <p:nvPr/>
        </p:nvSpPr>
        <p:spPr>
          <a:xfrm>
            <a:off x="5302094" y="4048166"/>
            <a:ext cx="5344663" cy="1477328"/>
          </a:xfrm>
          <a:prstGeom prst="rect">
            <a:avLst/>
          </a:prstGeom>
          <a:solidFill>
            <a:srgbClr val="F2F2F2"/>
          </a:solidFill>
          <a:ln cap="flat" cmpd="sng" w="38100">
            <a:solidFill>
              <a:srgbClr val="F1562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000" u="none" cap="none" strike="noStrike">
                <a:solidFill>
                  <a:srgbClr val="FF0000"/>
                </a:solidFill>
                <a:latin typeface="Consolas"/>
                <a:ea typeface="Consolas"/>
                <a:cs typeface="Consolas"/>
                <a:sym typeface="Consolas"/>
              </a:rPr>
              <a:t>!$acc </a:t>
            </a:r>
            <a:r>
              <a:rPr b="1" i="0" lang="en-US" sz="2000" u="none" cap="none" strike="noStrike">
                <a:solidFill>
                  <a:srgbClr val="FF0000"/>
                </a:solidFill>
                <a:latin typeface="Consolas"/>
                <a:ea typeface="Consolas"/>
                <a:cs typeface="Consolas"/>
                <a:sym typeface="Consolas"/>
              </a:rPr>
              <a:t>data</a:t>
            </a:r>
            <a:r>
              <a:rPr b="0" i="0" lang="en-US" sz="2000" u="none" cap="none" strike="noStrike">
                <a:solidFill>
                  <a:srgbClr val="FF0000"/>
                </a:solidFill>
                <a:latin typeface="Consolas"/>
                <a:ea typeface="Consolas"/>
                <a:cs typeface="Consolas"/>
                <a:sym typeface="Consolas"/>
              </a:rPr>
              <a:t> </a:t>
            </a:r>
            <a:r>
              <a:rPr b="0" i="1" lang="en-US" sz="2000" u="none" cap="none" strike="noStrike">
                <a:solidFill>
                  <a:srgbClr val="FF0000"/>
                </a:solidFill>
                <a:latin typeface="Consolas"/>
                <a:ea typeface="Consolas"/>
                <a:cs typeface="Consolas"/>
                <a:sym typeface="Consolas"/>
              </a:rPr>
              <a:t>clauses</a:t>
            </a:r>
            <a:endParaRPr b="0" i="0" sz="2000" u="none" cap="none" strike="noStrike">
              <a:solidFill>
                <a:srgbClr val="FF0000"/>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&lt; Sequential and/or Parallel code &gt;</a:t>
            </a:r>
            <a:endParaRPr/>
          </a:p>
          <a:p>
            <a:pPr indent="0" lvl="0" marL="0" marR="0" rtl="0" algn="l">
              <a:lnSpc>
                <a:spcPct val="90000"/>
              </a:lnSpc>
              <a:spcBef>
                <a:spcPts val="0"/>
              </a:spcBef>
              <a:spcAft>
                <a:spcPts val="0"/>
              </a:spcAft>
              <a:buNone/>
            </a:pPr>
            <a:r>
              <a:t/>
            </a:r>
            <a:endParaRPr b="0" i="0" sz="20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2000" u="none" cap="none" strike="noStrike">
                <a:solidFill>
                  <a:srgbClr val="FF0000"/>
                </a:solidFill>
                <a:latin typeface="Consolas"/>
                <a:ea typeface="Consolas"/>
                <a:cs typeface="Consolas"/>
                <a:sym typeface="Consolas"/>
              </a:rPr>
              <a:t>!$acc end </a:t>
            </a:r>
            <a:r>
              <a:rPr b="1" i="0" lang="en-US" sz="2000" u="none" cap="none" strike="noStrike">
                <a:solidFill>
                  <a:srgbClr val="FF0000"/>
                </a:solidFill>
                <a:latin typeface="Consolas"/>
                <a:ea typeface="Consolas"/>
                <a:cs typeface="Consolas"/>
                <a:sym typeface="Consolas"/>
              </a:rPr>
              <a:t>data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17"/>
          <p:cNvSpPr txBox="1"/>
          <p:nvPr>
            <p:ph idx="1" type="body"/>
          </p:nvPr>
        </p:nvSpPr>
        <p:spPr>
          <a:xfrm>
            <a:off x="549295" y="1141887"/>
            <a:ext cx="10210145" cy="4608512"/>
          </a:xfrm>
          <a:prstGeom prst="rect">
            <a:avLst/>
          </a:prstGeom>
          <a:noFill/>
          <a:ln>
            <a:noFill/>
          </a:ln>
        </p:spPr>
        <p:txBody>
          <a:bodyPr anchorCtr="0" anchor="t" bIns="45700" lIns="91425" spcFirstLastPara="1" rIns="91425" wrap="square" tIns="45700">
            <a:noAutofit/>
          </a:bodyPr>
          <a:lstStyle/>
          <a:p>
            <a:pPr indent="-2338502" lvl="0" marL="2338502" marR="0" rtl="0" algn="l">
              <a:lnSpc>
                <a:spcPct val="90000"/>
              </a:lnSpc>
              <a:spcBef>
                <a:spcPts val="0"/>
              </a:spcBef>
              <a:spcAft>
                <a:spcPts val="0"/>
              </a:spcAft>
              <a:buClr>
                <a:srgbClr val="868686"/>
              </a:buClr>
              <a:buSzPts val="1800"/>
              <a:buFont typeface="Noto Sans Symbols"/>
              <a:buNone/>
            </a:pPr>
            <a:r>
              <a:rPr b="1" i="0" lang="en-US" sz="1800" u="none" cap="none" strike="noStrike">
                <a:solidFill>
                  <a:schemeClr val="lt2"/>
                </a:solidFill>
                <a:latin typeface="Courier New"/>
                <a:ea typeface="Courier New"/>
                <a:cs typeface="Courier New"/>
                <a:sym typeface="Courier New"/>
              </a:rPr>
              <a:t>copy( </a:t>
            </a:r>
            <a:r>
              <a:rPr b="1" i="1" lang="en-US" sz="1800" u="none" cap="none" strike="noStrike">
                <a:solidFill>
                  <a:schemeClr val="lt2"/>
                </a:solidFill>
                <a:latin typeface="Courier New"/>
                <a:ea typeface="Courier New"/>
                <a:cs typeface="Courier New"/>
                <a:sym typeface="Courier New"/>
              </a:rPr>
              <a:t>list</a:t>
            </a:r>
            <a:r>
              <a:rPr b="1" i="0" lang="en-US" sz="1800" u="none" cap="none" strike="noStrike">
                <a:solidFill>
                  <a:schemeClr val="lt2"/>
                </a:solidFill>
                <a:latin typeface="Courier New"/>
                <a:ea typeface="Courier New"/>
                <a:cs typeface="Courier New"/>
                <a:sym typeface="Courier New"/>
              </a:rPr>
              <a:t> )</a:t>
            </a:r>
            <a:r>
              <a:rPr b="0" i="0" lang="en-US" sz="1800" u="none" cap="none" strike="noStrike">
                <a:solidFill>
                  <a:schemeClr val="dk2"/>
                </a:solidFill>
                <a:latin typeface="Arial"/>
                <a:ea typeface="Arial"/>
                <a:cs typeface="Arial"/>
                <a:sym typeface="Arial"/>
              </a:rPr>
              <a:t>	</a:t>
            </a:r>
            <a:r>
              <a:rPr b="1" i="0" lang="en-US" sz="1800" u="none" cap="none" strike="noStrike">
                <a:solidFill>
                  <a:schemeClr val="dk2"/>
                </a:solidFill>
                <a:latin typeface="Arial"/>
                <a:ea typeface="Arial"/>
                <a:cs typeface="Arial"/>
                <a:sym typeface="Arial"/>
              </a:rPr>
              <a:t>Allocates memory on device and copies data from host to device when entering region and copies data to the host when exiting region.</a:t>
            </a:r>
            <a:endParaRPr/>
          </a:p>
          <a:p>
            <a:pPr indent="-2338502" lvl="0" marL="2338502" marR="0" rtl="0" algn="l">
              <a:lnSpc>
                <a:spcPct val="90000"/>
              </a:lnSpc>
              <a:spcBef>
                <a:spcPts val="1800"/>
              </a:spcBef>
              <a:spcAft>
                <a:spcPts val="0"/>
              </a:spcAft>
              <a:buClr>
                <a:srgbClr val="868686"/>
              </a:buClr>
              <a:buSzPts val="1800"/>
              <a:buFont typeface="Noto Sans Symbols"/>
              <a:buNone/>
            </a:pPr>
            <a:r>
              <a:rPr b="0" i="0" lang="en-US" sz="1800" u="none" cap="none" strike="noStrike">
                <a:solidFill>
                  <a:schemeClr val="dk2"/>
                </a:solidFill>
                <a:latin typeface="Arial"/>
                <a:ea typeface="Arial"/>
                <a:cs typeface="Arial"/>
                <a:sym typeface="Arial"/>
              </a:rPr>
              <a:t>	</a:t>
            </a:r>
            <a:r>
              <a:rPr b="1" i="0" lang="en-US" sz="1800" u="none" cap="none" strike="noStrike">
                <a:solidFill>
                  <a:srgbClr val="FF5400"/>
                </a:solidFill>
                <a:latin typeface="Arial"/>
                <a:ea typeface="Arial"/>
                <a:cs typeface="Arial"/>
                <a:sym typeface="Arial"/>
              </a:rPr>
              <a:t>Principal use: </a:t>
            </a:r>
            <a:r>
              <a:rPr b="0" i="0" lang="en-US" sz="1800" u="none" cap="none" strike="noStrike">
                <a:solidFill>
                  <a:schemeClr val="dk2"/>
                </a:solidFill>
                <a:latin typeface="Arial"/>
                <a:ea typeface="Arial"/>
                <a:cs typeface="Arial"/>
                <a:sym typeface="Arial"/>
              </a:rPr>
              <a:t>For many important data structures in your code, this is a logical default to input, modify and return the data.</a:t>
            </a:r>
            <a:endParaRPr/>
          </a:p>
          <a:p>
            <a:pPr indent="-2338502" lvl="0" marL="2338502" marR="0" rtl="0" algn="l">
              <a:lnSpc>
                <a:spcPct val="90000"/>
              </a:lnSpc>
              <a:spcBef>
                <a:spcPts val="1800"/>
              </a:spcBef>
              <a:spcAft>
                <a:spcPts val="0"/>
              </a:spcAft>
              <a:buClr>
                <a:srgbClr val="868686"/>
              </a:buClr>
              <a:buSzPts val="1800"/>
              <a:buFont typeface="Noto Sans Symbols"/>
              <a:buNone/>
            </a:pPr>
            <a:r>
              <a:rPr b="1" i="0" lang="en-US" sz="1800" u="none" cap="none" strike="noStrike">
                <a:solidFill>
                  <a:schemeClr val="lt2"/>
                </a:solidFill>
                <a:latin typeface="Courier New"/>
                <a:ea typeface="Courier New"/>
                <a:cs typeface="Courier New"/>
                <a:sym typeface="Courier New"/>
              </a:rPr>
              <a:t>copyin( </a:t>
            </a:r>
            <a:r>
              <a:rPr b="1" i="1" lang="en-US" sz="1800" u="none" cap="none" strike="noStrike">
                <a:solidFill>
                  <a:schemeClr val="lt2"/>
                </a:solidFill>
                <a:latin typeface="Courier New"/>
                <a:ea typeface="Courier New"/>
                <a:cs typeface="Courier New"/>
                <a:sym typeface="Courier New"/>
              </a:rPr>
              <a:t>list</a:t>
            </a:r>
            <a:r>
              <a:rPr b="1" i="0" lang="en-US" sz="1800" u="none" cap="none" strike="noStrike">
                <a:solidFill>
                  <a:schemeClr val="lt2"/>
                </a:solidFill>
                <a:latin typeface="Courier New"/>
                <a:ea typeface="Courier New"/>
                <a:cs typeface="Courier New"/>
                <a:sym typeface="Courier New"/>
              </a:rPr>
              <a:t> )</a:t>
            </a:r>
            <a:r>
              <a:rPr b="0" i="0" lang="en-US" sz="1800" u="none" cap="none" strike="noStrike">
                <a:solidFill>
                  <a:schemeClr val="dk2"/>
                </a:solidFill>
                <a:latin typeface="Arial"/>
                <a:ea typeface="Arial"/>
                <a:cs typeface="Arial"/>
                <a:sym typeface="Arial"/>
              </a:rPr>
              <a:t>	</a:t>
            </a:r>
            <a:r>
              <a:rPr b="1" i="0" lang="en-US" sz="1800" u="none" cap="none" strike="noStrike">
                <a:solidFill>
                  <a:schemeClr val="dk2"/>
                </a:solidFill>
                <a:latin typeface="Arial"/>
                <a:ea typeface="Arial"/>
                <a:cs typeface="Arial"/>
                <a:sym typeface="Arial"/>
              </a:rPr>
              <a:t>Allocates memory on device and copies data from host to device when entering region.</a:t>
            </a:r>
            <a:endParaRPr/>
          </a:p>
          <a:p>
            <a:pPr indent="-2338502" lvl="0" marL="2338502" marR="0" rtl="0" algn="l">
              <a:lnSpc>
                <a:spcPct val="90000"/>
              </a:lnSpc>
              <a:spcBef>
                <a:spcPts val="1800"/>
              </a:spcBef>
              <a:spcAft>
                <a:spcPts val="0"/>
              </a:spcAft>
              <a:buClr>
                <a:srgbClr val="868686"/>
              </a:buClr>
              <a:buSzPts val="1800"/>
              <a:buFont typeface="Noto Sans Symbols"/>
              <a:buNone/>
            </a:pPr>
            <a:r>
              <a:rPr b="0" i="0" lang="en-US" sz="1800" u="none" cap="none" strike="noStrike">
                <a:solidFill>
                  <a:schemeClr val="dk2"/>
                </a:solidFill>
                <a:latin typeface="Arial"/>
                <a:ea typeface="Arial"/>
                <a:cs typeface="Arial"/>
                <a:sym typeface="Arial"/>
              </a:rPr>
              <a:t>	</a:t>
            </a:r>
            <a:r>
              <a:rPr b="1" i="0" lang="en-US" sz="1800" u="none" cap="none" strike="noStrike">
                <a:solidFill>
                  <a:srgbClr val="FF5400"/>
                </a:solidFill>
                <a:latin typeface="Arial"/>
                <a:ea typeface="Arial"/>
                <a:cs typeface="Arial"/>
                <a:sym typeface="Arial"/>
              </a:rPr>
              <a:t>Principal use:</a:t>
            </a:r>
            <a:r>
              <a:rPr b="0" i="0" lang="en-US" sz="1800" u="none" cap="none" strike="noStrike">
                <a:solidFill>
                  <a:srgbClr val="FF5400"/>
                </a:solidFill>
                <a:latin typeface="Arial"/>
                <a:ea typeface="Arial"/>
                <a:cs typeface="Arial"/>
                <a:sym typeface="Arial"/>
              </a:rPr>
              <a:t> </a:t>
            </a:r>
            <a:r>
              <a:rPr b="0" i="0" lang="en-US" sz="1800" u="none" cap="none" strike="noStrike">
                <a:solidFill>
                  <a:schemeClr val="dk2"/>
                </a:solidFill>
                <a:latin typeface="Arial"/>
                <a:ea typeface="Arial"/>
                <a:cs typeface="Arial"/>
                <a:sym typeface="Arial"/>
              </a:rPr>
              <a:t>Think of this like an array that you would use as  just an input to a subroutine</a:t>
            </a:r>
            <a:r>
              <a:rPr b="0" i="0" lang="en-US" sz="1800" u="none" cap="none" strike="noStrike">
                <a:solidFill>
                  <a:schemeClr val="dk1"/>
                </a:solidFill>
                <a:latin typeface="Arial"/>
                <a:ea typeface="Arial"/>
                <a:cs typeface="Arial"/>
                <a:sym typeface="Arial"/>
              </a:rPr>
              <a:t>.</a:t>
            </a:r>
            <a:endParaRPr/>
          </a:p>
          <a:p>
            <a:pPr indent="-2338502" lvl="0" marL="2338502" marR="0" rtl="0" algn="l">
              <a:lnSpc>
                <a:spcPct val="90000"/>
              </a:lnSpc>
              <a:spcBef>
                <a:spcPts val="1800"/>
              </a:spcBef>
              <a:spcAft>
                <a:spcPts val="0"/>
              </a:spcAft>
              <a:buClr>
                <a:srgbClr val="868686"/>
              </a:buClr>
              <a:buSzPts val="1800"/>
              <a:buFont typeface="Noto Sans Symbols"/>
              <a:buNone/>
            </a:pPr>
            <a:r>
              <a:rPr b="1" i="0" lang="en-US" sz="1800" u="none" cap="none" strike="noStrike">
                <a:solidFill>
                  <a:schemeClr val="lt2"/>
                </a:solidFill>
                <a:latin typeface="Courier New"/>
                <a:ea typeface="Courier New"/>
                <a:cs typeface="Courier New"/>
                <a:sym typeface="Courier New"/>
              </a:rPr>
              <a:t>copyout( </a:t>
            </a:r>
            <a:r>
              <a:rPr b="1" i="1" lang="en-US" sz="1800" u="none" cap="none" strike="noStrike">
                <a:solidFill>
                  <a:schemeClr val="lt2"/>
                </a:solidFill>
                <a:latin typeface="Courier New"/>
                <a:ea typeface="Courier New"/>
                <a:cs typeface="Courier New"/>
                <a:sym typeface="Courier New"/>
              </a:rPr>
              <a:t>list</a:t>
            </a:r>
            <a:r>
              <a:rPr b="1" i="0" lang="en-US" sz="1800" u="none" cap="none" strike="noStrike">
                <a:solidFill>
                  <a:schemeClr val="lt2"/>
                </a:solidFill>
                <a:latin typeface="Courier New"/>
                <a:ea typeface="Courier New"/>
                <a:cs typeface="Courier New"/>
                <a:sym typeface="Courier New"/>
              </a:rPr>
              <a:t> )</a:t>
            </a:r>
            <a:r>
              <a:rPr b="0" i="0" lang="en-US" sz="1800" u="none" cap="none" strike="noStrike">
                <a:solidFill>
                  <a:schemeClr val="dk2"/>
                </a:solidFill>
                <a:latin typeface="Arial"/>
                <a:ea typeface="Arial"/>
                <a:cs typeface="Arial"/>
                <a:sym typeface="Arial"/>
              </a:rPr>
              <a:t>	</a:t>
            </a:r>
            <a:r>
              <a:rPr b="1" i="0" lang="en-US" sz="1800" u="none" cap="none" strike="noStrike">
                <a:solidFill>
                  <a:schemeClr val="dk2"/>
                </a:solidFill>
                <a:latin typeface="Arial"/>
                <a:ea typeface="Arial"/>
                <a:cs typeface="Arial"/>
                <a:sym typeface="Arial"/>
              </a:rPr>
              <a:t>Allocates memory on device and copies data to the host when exiting region.</a:t>
            </a:r>
            <a:endParaRPr/>
          </a:p>
          <a:p>
            <a:pPr indent="-2338502" lvl="0" marL="2338502" marR="0" rtl="0" algn="l">
              <a:lnSpc>
                <a:spcPct val="90000"/>
              </a:lnSpc>
              <a:spcBef>
                <a:spcPts val="1800"/>
              </a:spcBef>
              <a:spcAft>
                <a:spcPts val="0"/>
              </a:spcAft>
              <a:buClr>
                <a:srgbClr val="868686"/>
              </a:buClr>
              <a:buSzPts val="1800"/>
              <a:buFont typeface="Noto Sans Symbols"/>
              <a:buNone/>
            </a:pPr>
            <a:r>
              <a:rPr b="0" i="0" lang="en-US" sz="1800" u="none" cap="none" strike="noStrike">
                <a:solidFill>
                  <a:schemeClr val="dk2"/>
                </a:solidFill>
                <a:latin typeface="Arial"/>
                <a:ea typeface="Arial"/>
                <a:cs typeface="Arial"/>
                <a:sym typeface="Arial"/>
              </a:rPr>
              <a:t>	</a:t>
            </a:r>
            <a:r>
              <a:rPr b="1" i="0" lang="en-US" sz="1800" u="none" cap="none" strike="noStrike">
                <a:solidFill>
                  <a:srgbClr val="FF5400"/>
                </a:solidFill>
                <a:latin typeface="Arial"/>
                <a:ea typeface="Arial"/>
                <a:cs typeface="Arial"/>
                <a:sym typeface="Arial"/>
              </a:rPr>
              <a:t>Principal use: </a:t>
            </a:r>
            <a:r>
              <a:rPr b="0" i="0" lang="en-US" sz="1800" u="none" cap="none" strike="noStrike">
                <a:solidFill>
                  <a:schemeClr val="dk2"/>
                </a:solidFill>
                <a:latin typeface="Arial"/>
                <a:ea typeface="Arial"/>
                <a:cs typeface="Arial"/>
                <a:sym typeface="Arial"/>
              </a:rPr>
              <a:t>A result that isn’t overwriting the input data structure.</a:t>
            </a:r>
            <a:endParaRPr/>
          </a:p>
          <a:p>
            <a:pPr indent="-2338502" lvl="0" marL="2338502" marR="0" rtl="0" algn="l">
              <a:lnSpc>
                <a:spcPct val="90000"/>
              </a:lnSpc>
              <a:spcBef>
                <a:spcPts val="1800"/>
              </a:spcBef>
              <a:spcAft>
                <a:spcPts val="0"/>
              </a:spcAft>
              <a:buClr>
                <a:srgbClr val="868686"/>
              </a:buClr>
              <a:buSzPts val="1800"/>
              <a:buFont typeface="Noto Sans Symbols"/>
              <a:buNone/>
            </a:pPr>
            <a:r>
              <a:rPr b="1" i="0" lang="en-US" sz="1800" u="none" cap="none" strike="noStrike">
                <a:solidFill>
                  <a:schemeClr val="lt2"/>
                </a:solidFill>
                <a:latin typeface="Courier New"/>
                <a:ea typeface="Courier New"/>
                <a:cs typeface="Courier New"/>
                <a:sym typeface="Courier New"/>
              </a:rPr>
              <a:t>create( </a:t>
            </a:r>
            <a:r>
              <a:rPr b="1" i="1" lang="en-US" sz="1800" u="none" cap="none" strike="noStrike">
                <a:solidFill>
                  <a:schemeClr val="lt2"/>
                </a:solidFill>
                <a:latin typeface="Courier New"/>
                <a:ea typeface="Courier New"/>
                <a:cs typeface="Courier New"/>
                <a:sym typeface="Courier New"/>
              </a:rPr>
              <a:t>list</a:t>
            </a:r>
            <a:r>
              <a:rPr b="1" i="0" lang="en-US" sz="1800" u="none" cap="none" strike="noStrike">
                <a:solidFill>
                  <a:schemeClr val="lt2"/>
                </a:solidFill>
                <a:latin typeface="Courier New"/>
                <a:ea typeface="Courier New"/>
                <a:cs typeface="Courier New"/>
                <a:sym typeface="Courier New"/>
              </a:rPr>
              <a:t> )</a:t>
            </a:r>
            <a:r>
              <a:rPr b="0" i="0" lang="en-US" sz="1800" u="none" cap="none" strike="noStrike">
                <a:solidFill>
                  <a:schemeClr val="dk2"/>
                </a:solidFill>
                <a:latin typeface="Arial"/>
                <a:ea typeface="Arial"/>
                <a:cs typeface="Arial"/>
                <a:sym typeface="Arial"/>
              </a:rPr>
              <a:t>	</a:t>
            </a:r>
            <a:r>
              <a:rPr b="1" i="0" lang="en-US" sz="1800" u="none" cap="none" strike="noStrike">
                <a:solidFill>
                  <a:schemeClr val="dk2"/>
                </a:solidFill>
                <a:latin typeface="Arial"/>
                <a:ea typeface="Arial"/>
                <a:cs typeface="Arial"/>
                <a:sym typeface="Arial"/>
              </a:rPr>
              <a:t>Allocates memory on device but does not copy.</a:t>
            </a:r>
            <a:endParaRPr/>
          </a:p>
          <a:p>
            <a:pPr indent="-2338502" lvl="0" marL="2338502" marR="0" rtl="0" algn="l">
              <a:lnSpc>
                <a:spcPct val="90000"/>
              </a:lnSpc>
              <a:spcBef>
                <a:spcPts val="1800"/>
              </a:spcBef>
              <a:spcAft>
                <a:spcPts val="0"/>
              </a:spcAft>
              <a:buClr>
                <a:srgbClr val="868686"/>
              </a:buClr>
              <a:buSzPts val="1800"/>
              <a:buFont typeface="Noto Sans Symbols"/>
              <a:buNone/>
            </a:pPr>
            <a:r>
              <a:rPr b="0" i="0" lang="en-US" sz="1800" u="none" cap="none" strike="noStrike">
                <a:solidFill>
                  <a:schemeClr val="dk2"/>
                </a:solidFill>
                <a:latin typeface="Arial"/>
                <a:ea typeface="Arial"/>
                <a:cs typeface="Arial"/>
                <a:sym typeface="Arial"/>
              </a:rPr>
              <a:t>	</a:t>
            </a:r>
            <a:r>
              <a:rPr b="1" i="0" lang="en-US" sz="1800" u="none" cap="none" strike="noStrike">
                <a:solidFill>
                  <a:srgbClr val="FF5400"/>
                </a:solidFill>
                <a:latin typeface="Arial"/>
                <a:ea typeface="Arial"/>
                <a:cs typeface="Arial"/>
                <a:sym typeface="Arial"/>
              </a:rPr>
              <a:t>Principal use: </a:t>
            </a:r>
            <a:r>
              <a:rPr b="0" i="0" lang="en-US" sz="1800" u="none" cap="none" strike="noStrike">
                <a:solidFill>
                  <a:schemeClr val="dk2"/>
                </a:solidFill>
                <a:latin typeface="Arial"/>
                <a:ea typeface="Arial"/>
                <a:cs typeface="Arial"/>
                <a:sym typeface="Arial"/>
              </a:rPr>
              <a:t>Temporary arrays.</a:t>
            </a:r>
            <a:endParaRPr/>
          </a:p>
          <a:p>
            <a:pPr indent="-2338502" lvl="0" marL="2338502" marR="0" rtl="0" algn="l">
              <a:lnSpc>
                <a:spcPct val="90000"/>
              </a:lnSpc>
              <a:spcBef>
                <a:spcPts val="1800"/>
              </a:spcBef>
              <a:spcAft>
                <a:spcPts val="0"/>
              </a:spcAft>
              <a:buClr>
                <a:srgbClr val="868686"/>
              </a:buClr>
              <a:buSzPts val="1800"/>
              <a:buFont typeface="Noto Sans Symbols"/>
              <a:buNone/>
            </a:pPr>
            <a:r>
              <a:t/>
            </a:r>
            <a:endParaRPr b="0" i="0" sz="1800" u="none" cap="none" strike="noStrike">
              <a:solidFill>
                <a:schemeClr val="dk1"/>
              </a:solidFill>
              <a:latin typeface="Arial"/>
              <a:ea typeface="Arial"/>
              <a:cs typeface="Arial"/>
              <a:sym typeface="Arial"/>
            </a:endParaRPr>
          </a:p>
        </p:txBody>
      </p:sp>
      <p:sp>
        <p:nvSpPr>
          <p:cNvPr id="441" name="Google Shape;441;p17"/>
          <p:cNvSpPr txBox="1"/>
          <p:nvPr>
            <p:ph type="title"/>
          </p:nvPr>
        </p:nvSpPr>
        <p:spPr>
          <a:xfrm>
            <a:off x="549295" y="333492"/>
            <a:ext cx="9973315"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DATA CLAUSES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itle &amp; Bullet">
  <a:themeElements>
    <a:clrScheme name="Custom 1">
      <a:dk1>
        <a:srgbClr val="B3B3B3"/>
      </a:dk1>
      <a:lt1>
        <a:srgbClr val="FFFFFF"/>
      </a:lt1>
      <a:dk2>
        <a:srgbClr val="000000"/>
      </a:dk2>
      <a:lt2>
        <a:srgbClr val="0C4E9B"/>
      </a:lt2>
      <a:accent1>
        <a:srgbClr val="042251"/>
      </a:accent1>
      <a:accent2>
        <a:srgbClr val="0C4E9B"/>
      </a:accent2>
      <a:accent3>
        <a:srgbClr val="0080A7"/>
      </a:accent3>
      <a:accent4>
        <a:srgbClr val="FF5400"/>
      </a:accent4>
      <a:accent5>
        <a:srgbClr val="C2000B"/>
      </a:accent5>
      <a:accent6>
        <a:srgbClr val="F0047F"/>
      </a:accent6>
      <a:hlink>
        <a:srgbClr val="0C4E9B"/>
      </a:hlink>
      <a:folHlink>
        <a:srgbClr val="86868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